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2"/>
    <p:sldId id="341" r:id="rId3"/>
    <p:sldId id="373" r:id="rId4"/>
    <p:sldId id="388" r:id="rId5"/>
    <p:sldId id="363" r:id="rId6"/>
    <p:sldId id="342" r:id="rId7"/>
    <p:sldId id="374" r:id="rId8"/>
    <p:sldId id="348" r:id="rId9"/>
    <p:sldId id="387" r:id="rId10"/>
    <p:sldId id="389" r:id="rId11"/>
    <p:sldId id="390" r:id="rId12"/>
    <p:sldId id="391" r:id="rId13"/>
    <p:sldId id="392" r:id="rId14"/>
    <p:sldId id="370" r:id="rId15"/>
    <p:sldId id="354" r:id="rId16"/>
    <p:sldId id="356" r:id="rId17"/>
    <p:sldId id="336" r:id="rId18"/>
  </p:sldIdLst>
  <p:sldSz cx="12192000" cy="6858000"/>
  <p:notesSz cx="6858000" cy="9144000"/>
  <p:custDataLst>
    <p:tags r:id="rId2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32" userDrawn="1">
          <p15:clr>
            <a:srgbClr val="A4A3A4"/>
          </p15:clr>
        </p15:guide>
        <p15:guide id="2" orient="horz" pos="818" userDrawn="1">
          <p15:clr>
            <a:srgbClr val="A4A3A4"/>
          </p15:clr>
        </p15:guide>
        <p15:guide id="3" orient="horz" pos="4065" userDrawn="1">
          <p15:clr>
            <a:srgbClr val="A4A3A4"/>
          </p15:clr>
        </p15:guide>
        <p15:guide id="4" pos="3840" userDrawn="1">
          <p15:clr>
            <a:srgbClr val="A4A3A4"/>
          </p15:clr>
        </p15:guide>
        <p15:guide id="5" pos="436" userDrawn="1">
          <p15:clr>
            <a:srgbClr val="A4A3A4"/>
          </p15:clr>
        </p15:guide>
        <p15:guide id="6" pos="726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637" autoAdjust="0"/>
    <p:restoredTop sz="94660"/>
  </p:normalViewPr>
  <p:slideViewPr>
    <p:cSldViewPr snapToGrid="0" showGuides="1">
      <p:cViewPr varScale="1">
        <p:scale>
          <a:sx n="68" d="100"/>
          <a:sy n="68" d="100"/>
        </p:scale>
        <p:origin x="588" y="72"/>
      </p:cViewPr>
      <p:guideLst>
        <p:guide orient="horz" pos="2432"/>
        <p:guide orient="horz" pos="818"/>
        <p:guide orient="horz" pos="4065"/>
        <p:guide pos="3840"/>
        <p:guide pos="436"/>
        <p:guide pos="7263"/>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95DA7-C378-4EA6-96C8-9729AD8A43DD}" type="datetimeFigureOut">
              <a:rPr lang="zh-CN" altLang="en-US" smtClean="0"/>
              <a:t>2024/4/24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D398E3-16CD-4F8A-A268-FE366D8E738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10</a:t>
            </a:fld>
            <a:endParaRPr lang="zh-CN" altLang="en-US"/>
          </a:p>
        </p:txBody>
      </p:sp>
    </p:spTree>
    <p:extLst>
      <p:ext uri="{BB962C8B-B14F-4D97-AF65-F5344CB8AC3E}">
        <p14:creationId xmlns:p14="http://schemas.microsoft.com/office/powerpoint/2010/main" val="40146461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11</a:t>
            </a:fld>
            <a:endParaRPr lang="zh-CN" altLang="en-US"/>
          </a:p>
        </p:txBody>
      </p:sp>
    </p:spTree>
    <p:extLst>
      <p:ext uri="{BB962C8B-B14F-4D97-AF65-F5344CB8AC3E}">
        <p14:creationId xmlns:p14="http://schemas.microsoft.com/office/powerpoint/2010/main" val="39171936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12</a:t>
            </a:fld>
            <a:endParaRPr lang="zh-CN" altLang="en-US"/>
          </a:p>
        </p:txBody>
      </p:sp>
    </p:spTree>
    <p:extLst>
      <p:ext uri="{BB962C8B-B14F-4D97-AF65-F5344CB8AC3E}">
        <p14:creationId xmlns:p14="http://schemas.microsoft.com/office/powerpoint/2010/main" val="30027479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13</a:t>
            </a:fld>
            <a:endParaRPr lang="zh-CN" altLang="en-US"/>
          </a:p>
        </p:txBody>
      </p:sp>
    </p:spTree>
    <p:extLst>
      <p:ext uri="{BB962C8B-B14F-4D97-AF65-F5344CB8AC3E}">
        <p14:creationId xmlns:p14="http://schemas.microsoft.com/office/powerpoint/2010/main" val="5714465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14</a:t>
            </a:fld>
            <a:endParaRPr lang="zh-CN" altLang="en-US"/>
          </a:p>
        </p:txBody>
      </p:sp>
    </p:spTree>
    <p:extLst>
      <p:ext uri="{BB962C8B-B14F-4D97-AF65-F5344CB8AC3E}">
        <p14:creationId xmlns:p14="http://schemas.microsoft.com/office/powerpoint/2010/main" val="42397539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15</a:t>
            </a:fld>
            <a:endParaRPr lang="zh-CN" altLang="en-US"/>
          </a:p>
        </p:txBody>
      </p:sp>
    </p:spTree>
    <p:extLst>
      <p:ext uri="{BB962C8B-B14F-4D97-AF65-F5344CB8AC3E}">
        <p14:creationId xmlns:p14="http://schemas.microsoft.com/office/powerpoint/2010/main" val="19652331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16</a:t>
            </a:fld>
            <a:endParaRPr lang="zh-CN" altLang="en-US"/>
          </a:p>
        </p:txBody>
      </p:sp>
    </p:spTree>
    <p:extLst>
      <p:ext uri="{BB962C8B-B14F-4D97-AF65-F5344CB8AC3E}">
        <p14:creationId xmlns:p14="http://schemas.microsoft.com/office/powerpoint/2010/main" val="9829617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17</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4</a:t>
            </a:fld>
            <a:endParaRPr lang="zh-CN" altLang="en-US"/>
          </a:p>
        </p:txBody>
      </p:sp>
    </p:spTree>
    <p:extLst>
      <p:ext uri="{BB962C8B-B14F-4D97-AF65-F5344CB8AC3E}">
        <p14:creationId xmlns:p14="http://schemas.microsoft.com/office/powerpoint/2010/main" val="3311945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5</a:t>
            </a:fld>
            <a:endParaRPr lang="zh-CN" altLang="en-US"/>
          </a:p>
        </p:txBody>
      </p:sp>
    </p:spTree>
    <p:extLst>
      <p:ext uri="{BB962C8B-B14F-4D97-AF65-F5344CB8AC3E}">
        <p14:creationId xmlns:p14="http://schemas.microsoft.com/office/powerpoint/2010/main" val="132718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6</a:t>
            </a:fld>
            <a:endParaRPr lang="zh-CN" altLang="en-US"/>
          </a:p>
        </p:txBody>
      </p:sp>
    </p:spTree>
    <p:extLst>
      <p:ext uri="{BB962C8B-B14F-4D97-AF65-F5344CB8AC3E}">
        <p14:creationId xmlns:p14="http://schemas.microsoft.com/office/powerpoint/2010/main" val="3150246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6837353-30EB-4A48-80EB-173D804AEFBD}" type="slidenum">
              <a:rPr lang="zh-CN" altLang="en-US" smtClean="0"/>
              <a:t>7</a:t>
            </a:fld>
            <a:endParaRPr lang="zh-CN" altLang="en-US"/>
          </a:p>
        </p:txBody>
      </p:sp>
    </p:spTree>
    <p:extLst>
      <p:ext uri="{BB962C8B-B14F-4D97-AF65-F5344CB8AC3E}">
        <p14:creationId xmlns:p14="http://schemas.microsoft.com/office/powerpoint/2010/main" val="16182550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8</a:t>
            </a:fld>
            <a:endParaRPr lang="zh-CN" altLang="en-US"/>
          </a:p>
        </p:txBody>
      </p:sp>
    </p:spTree>
    <p:extLst>
      <p:ext uri="{BB962C8B-B14F-4D97-AF65-F5344CB8AC3E}">
        <p14:creationId xmlns:p14="http://schemas.microsoft.com/office/powerpoint/2010/main" val="18901573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t>9</a:t>
            </a:fld>
            <a:endParaRPr lang="zh-CN" altLang="en-US"/>
          </a:p>
        </p:txBody>
      </p:sp>
    </p:spTree>
    <p:extLst>
      <p:ext uri="{BB962C8B-B14F-4D97-AF65-F5344CB8AC3E}">
        <p14:creationId xmlns:p14="http://schemas.microsoft.com/office/powerpoint/2010/main" val="3753941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10890792" y="3345440"/>
            <a:ext cx="1301207" cy="3069398"/>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8311358" y="142667"/>
            <a:ext cx="3880643" cy="4316073"/>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5808252" y="1"/>
            <a:ext cx="4163416" cy="1879305"/>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t>2024/4/24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13" name="图片占位符 12"/>
          <p:cNvSpPr>
            <a:spLocks noGrp="1"/>
          </p:cNvSpPr>
          <p:nvPr>
            <p:ph type="pic" sz="quarter" idx="10"/>
          </p:nvPr>
        </p:nvSpPr>
        <p:spPr>
          <a:xfrm>
            <a:off x="1295495" y="1716603"/>
            <a:ext cx="4262993" cy="4262992"/>
          </a:xfrm>
          <a:custGeom>
            <a:avLst/>
            <a:gdLst>
              <a:gd name="connsiteX0" fmla="*/ 2187077 w 4262993"/>
              <a:gd name="connsiteY0" fmla="*/ 0 h 4262992"/>
              <a:gd name="connsiteX1" fmla="*/ 2323431 w 4262993"/>
              <a:gd name="connsiteY1" fmla="*/ 56479 h 4262992"/>
              <a:gd name="connsiteX2" fmla="*/ 4206514 w 4262993"/>
              <a:gd name="connsiteY2" fmla="*/ 1939563 h 4262992"/>
              <a:gd name="connsiteX3" fmla="*/ 4206514 w 4262993"/>
              <a:gd name="connsiteY3" fmla="*/ 2212270 h 4262992"/>
              <a:gd name="connsiteX4" fmla="*/ 2212271 w 4262993"/>
              <a:gd name="connsiteY4" fmla="*/ 4206513 h 4262992"/>
              <a:gd name="connsiteX5" fmla="*/ 1939564 w 4262993"/>
              <a:gd name="connsiteY5" fmla="*/ 4206513 h 4262992"/>
              <a:gd name="connsiteX6" fmla="*/ 56480 w 4262993"/>
              <a:gd name="connsiteY6" fmla="*/ 2323430 h 4262992"/>
              <a:gd name="connsiteX7" fmla="*/ 56480 w 4262993"/>
              <a:gd name="connsiteY7" fmla="*/ 2050723 h 4262992"/>
              <a:gd name="connsiteX8" fmla="*/ 2050724 w 4262993"/>
              <a:gd name="connsiteY8" fmla="*/ 56479 h 4262992"/>
              <a:gd name="connsiteX9" fmla="*/ 2187077 w 4262993"/>
              <a:gd name="connsiteY9" fmla="*/ 0 h 426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62993" h="4262992">
                <a:moveTo>
                  <a:pt x="2187077" y="0"/>
                </a:moveTo>
                <a:cubicBezTo>
                  <a:pt x="2236427" y="0"/>
                  <a:pt x="2285777" y="18826"/>
                  <a:pt x="2323431" y="56479"/>
                </a:cubicBezTo>
                <a:lnTo>
                  <a:pt x="4206514" y="1939563"/>
                </a:lnTo>
                <a:cubicBezTo>
                  <a:pt x="4281820" y="2014869"/>
                  <a:pt x="4281820" y="2136963"/>
                  <a:pt x="4206514" y="2212270"/>
                </a:cubicBezTo>
                <a:lnTo>
                  <a:pt x="2212271" y="4206513"/>
                </a:lnTo>
                <a:cubicBezTo>
                  <a:pt x="2136964" y="4281819"/>
                  <a:pt x="2014870" y="4281819"/>
                  <a:pt x="1939564" y="4206513"/>
                </a:cubicBezTo>
                <a:lnTo>
                  <a:pt x="56480" y="2323430"/>
                </a:lnTo>
                <a:cubicBezTo>
                  <a:pt x="-18826" y="2248123"/>
                  <a:pt x="-18826" y="2126029"/>
                  <a:pt x="56480" y="2050723"/>
                </a:cubicBezTo>
                <a:lnTo>
                  <a:pt x="2050724" y="56479"/>
                </a:lnTo>
                <a:cubicBezTo>
                  <a:pt x="2088377" y="18826"/>
                  <a:pt x="2137727" y="0"/>
                  <a:pt x="2187077" y="0"/>
                </a:cubicBez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5349054" y="21308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5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5"/>
                </a:lnTo>
                <a:cubicBezTo>
                  <a:pt x="-8882" y="1060685"/>
                  <a:pt x="-8882" y="1003079"/>
                  <a:pt x="26648" y="967549"/>
                </a:cubicBezTo>
                <a:lnTo>
                  <a:pt x="967550" y="26647"/>
                </a:lnTo>
                <a:cubicBezTo>
                  <a:pt x="985315" y="8882"/>
                  <a:pt x="1008599" y="0"/>
                  <a:pt x="1031884" y="0"/>
                </a:cubicBezTo>
                <a:close/>
              </a:path>
            </a:pathLst>
          </a:custGeom>
        </p:spPr>
        <p:txBody>
          <a:bodyPr wrap="square">
            <a:noAutofit/>
          </a:bodyPr>
          <a:lstStyle/>
          <a:p>
            <a:endParaRPr lang="zh-CN" altLang="en-US"/>
          </a:p>
        </p:txBody>
      </p:sp>
      <p:sp>
        <p:nvSpPr>
          <p:cNvPr id="15" name="图片占位符 14"/>
          <p:cNvSpPr>
            <a:spLocks noGrp="1"/>
          </p:cNvSpPr>
          <p:nvPr>
            <p:ph type="pic" sz="quarter" idx="12"/>
          </p:nvPr>
        </p:nvSpPr>
        <p:spPr>
          <a:xfrm>
            <a:off x="4739453" y="40104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6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6"/>
                </a:lnTo>
                <a:cubicBezTo>
                  <a:pt x="-8882" y="1060686"/>
                  <a:pt x="-8882" y="1003079"/>
                  <a:pt x="26648" y="967549"/>
                </a:cubicBezTo>
                <a:lnTo>
                  <a:pt x="967550" y="26647"/>
                </a:lnTo>
                <a:cubicBezTo>
                  <a:pt x="985315" y="8882"/>
                  <a:pt x="1008600" y="0"/>
                  <a:pt x="1031884" y="0"/>
                </a:cubicBezTo>
                <a:close/>
              </a:path>
            </a:pathLst>
          </a:custGeom>
        </p:spPr>
        <p:txBody>
          <a:bodyPr wrap="square">
            <a:noAutofit/>
          </a:bodyPr>
          <a:lstStyle/>
          <a:p>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14" name="图片占位符 13"/>
          <p:cNvSpPr>
            <a:spLocks noGrp="1"/>
          </p:cNvSpPr>
          <p:nvPr>
            <p:ph type="pic" sz="quarter" idx="13"/>
          </p:nvPr>
        </p:nvSpPr>
        <p:spPr>
          <a:xfrm>
            <a:off x="4315366" y="2034973"/>
            <a:ext cx="2093747" cy="1201420"/>
          </a:xfrm>
          <a:custGeom>
            <a:avLst/>
            <a:gdLst>
              <a:gd name="connsiteX0" fmla="*/ 115228 w 2093747"/>
              <a:gd name="connsiteY0" fmla="*/ 0 h 1201420"/>
              <a:gd name="connsiteX1" fmla="*/ 1978519 w 2093747"/>
              <a:gd name="connsiteY1" fmla="*/ 0 h 1201420"/>
              <a:gd name="connsiteX2" fmla="*/ 2093747 w 2093747"/>
              <a:gd name="connsiteY2" fmla="*/ 115228 h 1201420"/>
              <a:gd name="connsiteX3" fmla="*/ 2093747 w 2093747"/>
              <a:gd name="connsiteY3" fmla="*/ 1086192 h 1201420"/>
              <a:gd name="connsiteX4" fmla="*/ 1978519 w 2093747"/>
              <a:gd name="connsiteY4" fmla="*/ 1201420 h 1201420"/>
              <a:gd name="connsiteX5" fmla="*/ 115228 w 2093747"/>
              <a:gd name="connsiteY5" fmla="*/ 1201420 h 1201420"/>
              <a:gd name="connsiteX6" fmla="*/ 0 w 2093747"/>
              <a:gd name="connsiteY6" fmla="*/ 1086192 h 1201420"/>
              <a:gd name="connsiteX7" fmla="*/ 0 w 2093747"/>
              <a:gd name="connsiteY7" fmla="*/ 115228 h 1201420"/>
              <a:gd name="connsiteX8" fmla="*/ 115228 w 2093747"/>
              <a:gd name="connsiteY8" fmla="*/ 0 h 120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1201420">
                <a:moveTo>
                  <a:pt x="115228" y="0"/>
                </a:moveTo>
                <a:lnTo>
                  <a:pt x="1978519" y="0"/>
                </a:lnTo>
                <a:cubicBezTo>
                  <a:pt x="2042158" y="0"/>
                  <a:pt x="2093747" y="51589"/>
                  <a:pt x="2093747" y="115228"/>
                </a:cubicBezTo>
                <a:lnTo>
                  <a:pt x="2093747" y="1086192"/>
                </a:lnTo>
                <a:cubicBezTo>
                  <a:pt x="2093747" y="1149831"/>
                  <a:pt x="2042158" y="1201420"/>
                  <a:pt x="1978519" y="1201420"/>
                </a:cubicBezTo>
                <a:lnTo>
                  <a:pt x="115228" y="1201420"/>
                </a:lnTo>
                <a:cubicBezTo>
                  <a:pt x="51589" y="1201420"/>
                  <a:pt x="0" y="1149831"/>
                  <a:pt x="0" y="1086192"/>
                </a:cubicBezTo>
                <a:lnTo>
                  <a:pt x="0" y="115228"/>
                </a:lnTo>
                <a:cubicBezTo>
                  <a:pt x="0" y="51589"/>
                  <a:pt x="51589" y="0"/>
                  <a:pt x="115228" y="0"/>
                </a:cubicBezTo>
                <a:close/>
              </a:path>
            </a:pathLst>
          </a:custGeom>
        </p:spPr>
        <p:txBody>
          <a:bodyPr wrap="square">
            <a:noAutofit/>
          </a:bodyPr>
          <a:lstStyle/>
          <a:p>
            <a:endParaRPr lang="zh-CN" altLang="en-US"/>
          </a:p>
        </p:txBody>
      </p:sp>
      <p:sp>
        <p:nvSpPr>
          <p:cNvPr id="15" name="图片占位符 14"/>
          <p:cNvSpPr>
            <a:spLocks noGrp="1"/>
          </p:cNvSpPr>
          <p:nvPr>
            <p:ph type="pic" sz="quarter" idx="14"/>
          </p:nvPr>
        </p:nvSpPr>
        <p:spPr>
          <a:xfrm>
            <a:off x="4315366" y="3368473"/>
            <a:ext cx="2093747" cy="2298700"/>
          </a:xfrm>
          <a:custGeom>
            <a:avLst/>
            <a:gdLst>
              <a:gd name="connsiteX0" fmla="*/ 107849 w 2093747"/>
              <a:gd name="connsiteY0" fmla="*/ 0 h 2298700"/>
              <a:gd name="connsiteX1" fmla="*/ 1985898 w 2093747"/>
              <a:gd name="connsiteY1" fmla="*/ 0 h 2298700"/>
              <a:gd name="connsiteX2" fmla="*/ 2093747 w 2093747"/>
              <a:gd name="connsiteY2" fmla="*/ 107849 h 2298700"/>
              <a:gd name="connsiteX3" fmla="*/ 2093747 w 2093747"/>
              <a:gd name="connsiteY3" fmla="*/ 2190851 h 2298700"/>
              <a:gd name="connsiteX4" fmla="*/ 1985898 w 2093747"/>
              <a:gd name="connsiteY4" fmla="*/ 2298700 h 2298700"/>
              <a:gd name="connsiteX5" fmla="*/ 107849 w 2093747"/>
              <a:gd name="connsiteY5" fmla="*/ 2298700 h 2298700"/>
              <a:gd name="connsiteX6" fmla="*/ 0 w 2093747"/>
              <a:gd name="connsiteY6" fmla="*/ 2190851 h 2298700"/>
              <a:gd name="connsiteX7" fmla="*/ 0 w 2093747"/>
              <a:gd name="connsiteY7" fmla="*/ 107849 h 2298700"/>
              <a:gd name="connsiteX8" fmla="*/ 107849 w 2093747"/>
              <a:gd name="connsiteY8" fmla="*/ 0 h 229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2298700">
                <a:moveTo>
                  <a:pt x="107849" y="0"/>
                </a:moveTo>
                <a:lnTo>
                  <a:pt x="1985898" y="0"/>
                </a:lnTo>
                <a:cubicBezTo>
                  <a:pt x="2045461" y="0"/>
                  <a:pt x="2093747" y="48286"/>
                  <a:pt x="2093747" y="107849"/>
                </a:cubicBezTo>
                <a:lnTo>
                  <a:pt x="2093747" y="2190851"/>
                </a:lnTo>
                <a:cubicBezTo>
                  <a:pt x="2093747" y="2250414"/>
                  <a:pt x="2045461" y="2298700"/>
                  <a:pt x="1985898" y="2298700"/>
                </a:cubicBezTo>
                <a:lnTo>
                  <a:pt x="107849" y="2298700"/>
                </a:lnTo>
                <a:cubicBezTo>
                  <a:pt x="48286" y="2298700"/>
                  <a:pt x="0" y="2250414"/>
                  <a:pt x="0" y="2190851"/>
                </a:cubicBezTo>
                <a:lnTo>
                  <a:pt x="0" y="107849"/>
                </a:lnTo>
                <a:cubicBezTo>
                  <a:pt x="0" y="48286"/>
                  <a:pt x="48286" y="0"/>
                  <a:pt x="107849" y="0"/>
                </a:cubicBezTo>
                <a:close/>
              </a:path>
            </a:pathLst>
          </a:custGeom>
        </p:spPr>
        <p:txBody>
          <a:bodyPr wrap="square">
            <a:noAutofit/>
          </a:bodyPr>
          <a:lstStyle/>
          <a:p>
            <a:endParaRPr lang="zh-CN" altLang="en-US"/>
          </a:p>
        </p:txBody>
      </p:sp>
      <p:sp>
        <p:nvSpPr>
          <p:cNvPr id="13" name="图片占位符 12"/>
          <p:cNvSpPr>
            <a:spLocks noGrp="1"/>
          </p:cNvSpPr>
          <p:nvPr>
            <p:ph type="pic" sz="quarter" idx="15"/>
          </p:nvPr>
        </p:nvSpPr>
        <p:spPr>
          <a:xfrm>
            <a:off x="6596436" y="2034973"/>
            <a:ext cx="4773780" cy="3632200"/>
          </a:xfrm>
          <a:custGeom>
            <a:avLst/>
            <a:gdLst>
              <a:gd name="connsiteX0" fmla="*/ 187095 w 4773780"/>
              <a:gd name="connsiteY0" fmla="*/ 0 h 3632200"/>
              <a:gd name="connsiteX1" fmla="*/ 4586685 w 4773780"/>
              <a:gd name="connsiteY1" fmla="*/ 0 h 3632200"/>
              <a:gd name="connsiteX2" fmla="*/ 4773780 w 4773780"/>
              <a:gd name="connsiteY2" fmla="*/ 187095 h 3632200"/>
              <a:gd name="connsiteX3" fmla="*/ 4773780 w 4773780"/>
              <a:gd name="connsiteY3" fmla="*/ 3445105 h 3632200"/>
              <a:gd name="connsiteX4" fmla="*/ 4586685 w 4773780"/>
              <a:gd name="connsiteY4" fmla="*/ 3632200 h 3632200"/>
              <a:gd name="connsiteX5" fmla="*/ 187095 w 4773780"/>
              <a:gd name="connsiteY5" fmla="*/ 3632200 h 3632200"/>
              <a:gd name="connsiteX6" fmla="*/ 0 w 4773780"/>
              <a:gd name="connsiteY6" fmla="*/ 3445105 h 3632200"/>
              <a:gd name="connsiteX7" fmla="*/ 0 w 4773780"/>
              <a:gd name="connsiteY7" fmla="*/ 187095 h 3632200"/>
              <a:gd name="connsiteX8" fmla="*/ 187095 w 4773780"/>
              <a:gd name="connsiteY8" fmla="*/ 0 h 363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73780" h="3632200">
                <a:moveTo>
                  <a:pt x="187095" y="0"/>
                </a:moveTo>
                <a:lnTo>
                  <a:pt x="4586685" y="0"/>
                </a:lnTo>
                <a:cubicBezTo>
                  <a:pt x="4690015" y="0"/>
                  <a:pt x="4773780" y="83765"/>
                  <a:pt x="4773780" y="187095"/>
                </a:cubicBezTo>
                <a:lnTo>
                  <a:pt x="4773780" y="3445105"/>
                </a:lnTo>
                <a:cubicBezTo>
                  <a:pt x="4773780" y="3548435"/>
                  <a:pt x="4690015" y="3632200"/>
                  <a:pt x="4586685" y="3632200"/>
                </a:cubicBezTo>
                <a:lnTo>
                  <a:pt x="187095" y="3632200"/>
                </a:lnTo>
                <a:cubicBezTo>
                  <a:pt x="83765" y="3632200"/>
                  <a:pt x="0" y="3548435"/>
                  <a:pt x="0" y="3445105"/>
                </a:cubicBezTo>
                <a:lnTo>
                  <a:pt x="0" y="187095"/>
                </a:lnTo>
                <a:cubicBezTo>
                  <a:pt x="0" y="83765"/>
                  <a:pt x="83765" y="0"/>
                  <a:pt x="187095" y="0"/>
                </a:cubicBezTo>
                <a:close/>
              </a:path>
            </a:pathLst>
          </a:custGeom>
        </p:spPr>
        <p:txBody>
          <a:bodyPr wrap="square">
            <a:noAutofit/>
          </a:bodyPr>
          <a:lstStyle/>
          <a:p>
            <a:endParaRPr lang="zh-CN" altLang="en-US"/>
          </a:p>
        </p:txBody>
      </p:sp>
      <p:sp>
        <p:nvSpPr>
          <p:cNvPr id="3" name="日期占位符 2"/>
          <p:cNvSpPr>
            <a:spLocks noGrp="1"/>
          </p:cNvSpPr>
          <p:nvPr>
            <p:ph type="dt" sz="half" idx="10"/>
          </p:nvPr>
        </p:nvSpPr>
        <p:spPr/>
        <p:txBody>
          <a:bodyPr/>
          <a:lstStyle/>
          <a:p>
            <a:fld id="{B1DC28D3-987D-401E-95A8-72784AD93D33}" type="datetimeFigureOut">
              <a:rPr lang="zh-CN" altLang="en-US" smtClean="0"/>
              <a:t>2024/4/24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6" name="图片占位符 25"/>
          <p:cNvSpPr>
            <a:spLocks noGrp="1"/>
          </p:cNvSpPr>
          <p:nvPr>
            <p:ph type="pic" sz="quarter" idx="18"/>
          </p:nvPr>
        </p:nvSpPr>
        <p:spPr>
          <a:xfrm>
            <a:off x="9089489"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1" name="图片占位符 30"/>
          <p:cNvSpPr>
            <a:spLocks noGrp="1"/>
          </p:cNvSpPr>
          <p:nvPr>
            <p:ph type="pic" sz="quarter" idx="14"/>
          </p:nvPr>
        </p:nvSpPr>
        <p:spPr>
          <a:xfrm>
            <a:off x="1538935"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2" name="图片占位符 31"/>
          <p:cNvSpPr>
            <a:spLocks noGrp="1"/>
          </p:cNvSpPr>
          <p:nvPr>
            <p:ph type="pic" sz="quarter" idx="15"/>
          </p:nvPr>
        </p:nvSpPr>
        <p:spPr>
          <a:xfrm>
            <a:off x="3426574"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3" name="图片占位符 32"/>
          <p:cNvSpPr>
            <a:spLocks noGrp="1"/>
          </p:cNvSpPr>
          <p:nvPr>
            <p:ph type="pic" sz="quarter" idx="16"/>
          </p:nvPr>
        </p:nvSpPr>
        <p:spPr>
          <a:xfrm>
            <a:off x="5314212"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4" name="图片占位符 33"/>
          <p:cNvSpPr>
            <a:spLocks noGrp="1"/>
          </p:cNvSpPr>
          <p:nvPr>
            <p:ph type="pic" sz="quarter" idx="17"/>
          </p:nvPr>
        </p:nvSpPr>
        <p:spPr>
          <a:xfrm>
            <a:off x="7201851"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27" name="图片占位符 26"/>
          <p:cNvSpPr>
            <a:spLocks noGrp="1"/>
          </p:cNvSpPr>
          <p:nvPr>
            <p:ph type="pic" sz="quarter" idx="10"/>
          </p:nvPr>
        </p:nvSpPr>
        <p:spPr>
          <a:xfrm>
            <a:off x="2461837"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8" name="图片占位符 27"/>
          <p:cNvSpPr>
            <a:spLocks noGrp="1"/>
          </p:cNvSpPr>
          <p:nvPr>
            <p:ph type="pic" sz="quarter" idx="11"/>
          </p:nvPr>
        </p:nvSpPr>
        <p:spPr>
          <a:xfrm>
            <a:off x="4349476"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9" name="图片占位符 28"/>
          <p:cNvSpPr>
            <a:spLocks noGrp="1"/>
          </p:cNvSpPr>
          <p:nvPr>
            <p:ph type="pic" sz="quarter" idx="12"/>
          </p:nvPr>
        </p:nvSpPr>
        <p:spPr>
          <a:xfrm>
            <a:off x="6237114"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5" y="20398"/>
                  <a:pt x="746385" y="0"/>
                  <a:pt x="799855" y="0"/>
                </a:cubicBezTo>
                <a:close/>
              </a:path>
            </a:pathLst>
          </a:custGeom>
        </p:spPr>
        <p:txBody>
          <a:bodyPr wrap="square">
            <a:noAutofit/>
          </a:bodyPr>
          <a:lstStyle/>
          <a:p>
            <a:endParaRPr lang="zh-CN" altLang="en-US"/>
          </a:p>
        </p:txBody>
      </p:sp>
      <p:sp>
        <p:nvSpPr>
          <p:cNvPr id="30" name="图片占位符 29"/>
          <p:cNvSpPr>
            <a:spLocks noGrp="1"/>
          </p:cNvSpPr>
          <p:nvPr>
            <p:ph type="pic" sz="quarter" idx="13"/>
          </p:nvPr>
        </p:nvSpPr>
        <p:spPr>
          <a:xfrm>
            <a:off x="8124752"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4"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t>2024/4/24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t>‹#›</a:t>
            </a:fld>
            <a:endParaRPr lang="zh-CN" altLang="en-US"/>
          </a:p>
        </p:txBody>
      </p:sp>
      <p:sp>
        <p:nvSpPr>
          <p:cNvPr id="7" name="矩形 6"/>
          <p:cNvSpPr/>
          <p:nvPr userDrawn="1"/>
        </p:nvSpPr>
        <p:spPr>
          <a:xfrm>
            <a:off x="8729683" y="6422330"/>
            <a:ext cx="775136" cy="246221"/>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p>
          <a:p>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p>
          <a:p>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p>
          <a:p>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p>
          <a:p>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15" name="图片占位符 14"/>
          <p:cNvSpPr>
            <a:spLocks noGrp="1"/>
          </p:cNvSpPr>
          <p:nvPr>
            <p:ph type="pic" sz="quarter" idx="10"/>
          </p:nvPr>
        </p:nvSpPr>
        <p:spPr>
          <a:xfrm>
            <a:off x="3507265"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1311274"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3" name="图片占位符 12"/>
          <p:cNvSpPr>
            <a:spLocks noGrp="1"/>
          </p:cNvSpPr>
          <p:nvPr>
            <p:ph type="pic" sz="quarter" idx="12"/>
          </p:nvPr>
        </p:nvSpPr>
        <p:spPr>
          <a:xfrm>
            <a:off x="2295507" y="1895063"/>
            <a:ext cx="1901775" cy="3373748"/>
          </a:xfrm>
          <a:custGeom>
            <a:avLst/>
            <a:gdLst>
              <a:gd name="connsiteX0" fmla="*/ 0 w 1901775"/>
              <a:gd name="connsiteY0" fmla="*/ 0 h 3373748"/>
              <a:gd name="connsiteX1" fmla="*/ 1901775 w 1901775"/>
              <a:gd name="connsiteY1" fmla="*/ 0 h 3373748"/>
              <a:gd name="connsiteX2" fmla="*/ 1901775 w 1901775"/>
              <a:gd name="connsiteY2" fmla="*/ 3373748 h 3373748"/>
              <a:gd name="connsiteX3" fmla="*/ 0 w 1901775"/>
              <a:gd name="connsiteY3" fmla="*/ 3373748 h 3373748"/>
            </a:gdLst>
            <a:ahLst/>
            <a:cxnLst>
              <a:cxn ang="0">
                <a:pos x="connsiteX0" y="connsiteY0"/>
              </a:cxn>
              <a:cxn ang="0">
                <a:pos x="connsiteX1" y="connsiteY1"/>
              </a:cxn>
              <a:cxn ang="0">
                <a:pos x="connsiteX2" y="connsiteY2"/>
              </a:cxn>
              <a:cxn ang="0">
                <a:pos x="connsiteX3" y="connsiteY3"/>
              </a:cxn>
            </a:cxnLst>
            <a:rect l="l" t="t" r="r" b="b"/>
            <a:pathLst>
              <a:path w="1901775" h="3373748">
                <a:moveTo>
                  <a:pt x="0" y="0"/>
                </a:moveTo>
                <a:lnTo>
                  <a:pt x="1901775" y="0"/>
                </a:lnTo>
                <a:lnTo>
                  <a:pt x="1901775" y="3373748"/>
                </a:lnTo>
                <a:lnTo>
                  <a:pt x="0" y="3373748"/>
                </a:lnTo>
                <a:close/>
              </a:path>
            </a:pathLst>
          </a:custGeom>
        </p:spPr>
        <p:txBody>
          <a:bodyPr wrap="square">
            <a:noAutofit/>
          </a:bodyPr>
          <a:lstStyle/>
          <a:p>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10" name="图片占位符 9"/>
          <p:cNvSpPr>
            <a:spLocks noGrp="1"/>
          </p:cNvSpPr>
          <p:nvPr>
            <p:ph type="pic" sz="quarter" idx="10"/>
          </p:nvPr>
        </p:nvSpPr>
        <p:spPr>
          <a:xfrm>
            <a:off x="0" y="1"/>
            <a:ext cx="5778474" cy="5747783"/>
          </a:xfrm>
          <a:custGeom>
            <a:avLst/>
            <a:gdLst>
              <a:gd name="connsiteX0" fmla="*/ 2119001 w 5778474"/>
              <a:gd name="connsiteY0" fmla="*/ 3618970 h 5747783"/>
              <a:gd name="connsiteX1" fmla="*/ 2315600 w 5778474"/>
              <a:gd name="connsiteY1" fmla="*/ 3700404 h 5747783"/>
              <a:gd name="connsiteX2" fmla="*/ 3101974 w 5778474"/>
              <a:gd name="connsiteY2" fmla="*/ 4486778 h 5747783"/>
              <a:gd name="connsiteX3" fmla="*/ 3101974 w 5778474"/>
              <a:gd name="connsiteY3" fmla="*/ 4879976 h 5747783"/>
              <a:gd name="connsiteX4" fmla="*/ 2315600 w 5778474"/>
              <a:gd name="connsiteY4" fmla="*/ 5666350 h 5747783"/>
              <a:gd name="connsiteX5" fmla="*/ 1922402 w 5778474"/>
              <a:gd name="connsiteY5" fmla="*/ 5666350 h 5747783"/>
              <a:gd name="connsiteX6" fmla="*/ 1136028 w 5778474"/>
              <a:gd name="connsiteY6" fmla="*/ 4879976 h 5747783"/>
              <a:gd name="connsiteX7" fmla="*/ 1136028 w 5778474"/>
              <a:gd name="connsiteY7" fmla="*/ 4486778 h 5747783"/>
              <a:gd name="connsiteX8" fmla="*/ 1922402 w 5778474"/>
              <a:gd name="connsiteY8" fmla="*/ 3700404 h 5747783"/>
              <a:gd name="connsiteX9" fmla="*/ 2119001 w 5778474"/>
              <a:gd name="connsiteY9" fmla="*/ 3618970 h 5747783"/>
              <a:gd name="connsiteX10" fmla="*/ 821473 w 5778474"/>
              <a:gd name="connsiteY10" fmla="*/ 2321442 h 5747783"/>
              <a:gd name="connsiteX11" fmla="*/ 1018072 w 5778474"/>
              <a:gd name="connsiteY11" fmla="*/ 2402876 h 5747783"/>
              <a:gd name="connsiteX12" fmla="*/ 1804446 w 5778474"/>
              <a:gd name="connsiteY12" fmla="*/ 3189250 h 5747783"/>
              <a:gd name="connsiteX13" fmla="*/ 1804446 w 5778474"/>
              <a:gd name="connsiteY13" fmla="*/ 3582448 h 5747783"/>
              <a:gd name="connsiteX14" fmla="*/ 1018072 w 5778474"/>
              <a:gd name="connsiteY14" fmla="*/ 4368823 h 5747783"/>
              <a:gd name="connsiteX15" fmla="*/ 624874 w 5778474"/>
              <a:gd name="connsiteY15" fmla="*/ 4368823 h 5747783"/>
              <a:gd name="connsiteX16" fmla="*/ 0 w 5778474"/>
              <a:gd name="connsiteY16" fmla="*/ 3743949 h 5747783"/>
              <a:gd name="connsiteX17" fmla="*/ 0 w 5778474"/>
              <a:gd name="connsiteY17" fmla="*/ 3027750 h 5747783"/>
              <a:gd name="connsiteX18" fmla="*/ 624874 w 5778474"/>
              <a:gd name="connsiteY18" fmla="*/ 2402876 h 5747783"/>
              <a:gd name="connsiteX19" fmla="*/ 821473 w 5778474"/>
              <a:gd name="connsiteY19" fmla="*/ 2321442 h 5747783"/>
              <a:gd name="connsiteX20" fmla="*/ 3416534 w 5778474"/>
              <a:gd name="connsiteY20" fmla="*/ 2321437 h 5747783"/>
              <a:gd name="connsiteX21" fmla="*/ 3613133 w 5778474"/>
              <a:gd name="connsiteY21" fmla="*/ 2402870 h 5747783"/>
              <a:gd name="connsiteX22" fmla="*/ 4399507 w 5778474"/>
              <a:gd name="connsiteY22" fmla="*/ 3189245 h 5747783"/>
              <a:gd name="connsiteX23" fmla="*/ 4399507 w 5778474"/>
              <a:gd name="connsiteY23" fmla="*/ 3582443 h 5747783"/>
              <a:gd name="connsiteX24" fmla="*/ 3613133 w 5778474"/>
              <a:gd name="connsiteY24" fmla="*/ 4368817 h 5747783"/>
              <a:gd name="connsiteX25" fmla="*/ 3219935 w 5778474"/>
              <a:gd name="connsiteY25" fmla="*/ 4368817 h 5747783"/>
              <a:gd name="connsiteX26" fmla="*/ 2433561 w 5778474"/>
              <a:gd name="connsiteY26" fmla="*/ 3582443 h 5747783"/>
              <a:gd name="connsiteX27" fmla="*/ 2433561 w 5778474"/>
              <a:gd name="connsiteY27" fmla="*/ 3189245 h 5747783"/>
              <a:gd name="connsiteX28" fmla="*/ 3219935 w 5778474"/>
              <a:gd name="connsiteY28" fmla="*/ 2402870 h 5747783"/>
              <a:gd name="connsiteX29" fmla="*/ 3416534 w 5778474"/>
              <a:gd name="connsiteY29" fmla="*/ 2321437 h 5747783"/>
              <a:gd name="connsiteX30" fmla="*/ 0 w 5778474"/>
              <a:gd name="connsiteY30" fmla="*/ 1384804 h 5747783"/>
              <a:gd name="connsiteX31" fmla="*/ 506920 w 5778474"/>
              <a:gd name="connsiteY31" fmla="*/ 1891724 h 5747783"/>
              <a:gd name="connsiteX32" fmla="*/ 506919 w 5778474"/>
              <a:gd name="connsiteY32" fmla="*/ 2284921 h 5747783"/>
              <a:gd name="connsiteX33" fmla="*/ 0 w 5778474"/>
              <a:gd name="connsiteY33" fmla="*/ 2791839 h 5747783"/>
              <a:gd name="connsiteX34" fmla="*/ 2119006 w 5778474"/>
              <a:gd name="connsiteY34" fmla="*/ 1023909 h 5747783"/>
              <a:gd name="connsiteX35" fmla="*/ 2315606 w 5778474"/>
              <a:gd name="connsiteY35" fmla="*/ 1105343 h 5747783"/>
              <a:gd name="connsiteX36" fmla="*/ 3101980 w 5778474"/>
              <a:gd name="connsiteY36" fmla="*/ 1891717 h 5747783"/>
              <a:gd name="connsiteX37" fmla="*/ 3101980 w 5778474"/>
              <a:gd name="connsiteY37" fmla="*/ 2284914 h 5747783"/>
              <a:gd name="connsiteX38" fmla="*/ 2315606 w 5778474"/>
              <a:gd name="connsiteY38" fmla="*/ 3071289 h 5747783"/>
              <a:gd name="connsiteX39" fmla="*/ 1922408 w 5778474"/>
              <a:gd name="connsiteY39" fmla="*/ 3071289 h 5747783"/>
              <a:gd name="connsiteX40" fmla="*/ 1136034 w 5778474"/>
              <a:gd name="connsiteY40" fmla="*/ 2284914 h 5747783"/>
              <a:gd name="connsiteX41" fmla="*/ 1136034 w 5778474"/>
              <a:gd name="connsiteY41" fmla="*/ 1891716 h 5747783"/>
              <a:gd name="connsiteX42" fmla="*/ 1922408 w 5778474"/>
              <a:gd name="connsiteY42" fmla="*/ 1105342 h 5747783"/>
              <a:gd name="connsiteX43" fmla="*/ 2119006 w 5778474"/>
              <a:gd name="connsiteY43" fmla="*/ 1023909 h 5747783"/>
              <a:gd name="connsiteX44" fmla="*/ 4714068 w 5778474"/>
              <a:gd name="connsiteY44" fmla="*/ 1023903 h 5747783"/>
              <a:gd name="connsiteX45" fmla="*/ 4910667 w 5778474"/>
              <a:gd name="connsiteY45" fmla="*/ 1105337 h 5747783"/>
              <a:gd name="connsiteX46" fmla="*/ 5697041 w 5778474"/>
              <a:gd name="connsiteY46" fmla="*/ 1891711 h 5747783"/>
              <a:gd name="connsiteX47" fmla="*/ 5697041 w 5778474"/>
              <a:gd name="connsiteY47" fmla="*/ 2284909 h 5747783"/>
              <a:gd name="connsiteX48" fmla="*/ 4910667 w 5778474"/>
              <a:gd name="connsiteY48" fmla="*/ 3071283 h 5747783"/>
              <a:gd name="connsiteX49" fmla="*/ 4517469 w 5778474"/>
              <a:gd name="connsiteY49" fmla="*/ 3071283 h 5747783"/>
              <a:gd name="connsiteX50" fmla="*/ 3731095 w 5778474"/>
              <a:gd name="connsiteY50" fmla="*/ 2284909 h 5747783"/>
              <a:gd name="connsiteX51" fmla="*/ 3731095 w 5778474"/>
              <a:gd name="connsiteY51" fmla="*/ 1891711 h 5747783"/>
              <a:gd name="connsiteX52" fmla="*/ 4517469 w 5778474"/>
              <a:gd name="connsiteY52" fmla="*/ 1105337 h 5747783"/>
              <a:gd name="connsiteX53" fmla="*/ 4714068 w 5778474"/>
              <a:gd name="connsiteY53" fmla="*/ 1023903 h 5747783"/>
              <a:gd name="connsiteX54" fmla="*/ 3027750 w 5778474"/>
              <a:gd name="connsiteY54" fmla="*/ 0 h 5747783"/>
              <a:gd name="connsiteX55" fmla="*/ 3805329 w 5778474"/>
              <a:gd name="connsiteY55" fmla="*/ 0 h 5747783"/>
              <a:gd name="connsiteX56" fmla="*/ 4399513 w 5778474"/>
              <a:gd name="connsiteY56" fmla="*/ 594184 h 5747783"/>
              <a:gd name="connsiteX57" fmla="*/ 4399513 w 5778474"/>
              <a:gd name="connsiteY57" fmla="*/ 987382 h 5747783"/>
              <a:gd name="connsiteX58" fmla="*/ 3613139 w 5778474"/>
              <a:gd name="connsiteY58" fmla="*/ 1773756 h 5747783"/>
              <a:gd name="connsiteX59" fmla="*/ 3219941 w 5778474"/>
              <a:gd name="connsiteY59" fmla="*/ 1773756 h 5747783"/>
              <a:gd name="connsiteX60" fmla="*/ 2433567 w 5778474"/>
              <a:gd name="connsiteY60" fmla="*/ 987382 h 5747783"/>
              <a:gd name="connsiteX61" fmla="*/ 2433567 w 5778474"/>
              <a:gd name="connsiteY61" fmla="*/ 594184 h 5747783"/>
              <a:gd name="connsiteX62" fmla="*/ 2791841 w 5778474"/>
              <a:gd name="connsiteY62" fmla="*/ 0 h 5747783"/>
              <a:gd name="connsiteX63" fmla="*/ 2315612 w 5778474"/>
              <a:gd name="connsiteY63" fmla="*/ 476229 h 5747783"/>
              <a:gd name="connsiteX64" fmla="*/ 1922415 w 5778474"/>
              <a:gd name="connsiteY64" fmla="*/ 476230 h 5747783"/>
              <a:gd name="connsiteX65" fmla="*/ 1446185 w 5778474"/>
              <a:gd name="connsiteY65" fmla="*/ 1 h 5747783"/>
              <a:gd name="connsiteX66" fmla="*/ 432697 w 5778474"/>
              <a:gd name="connsiteY66" fmla="*/ 0 h 5747783"/>
              <a:gd name="connsiteX67" fmla="*/ 1210263 w 5778474"/>
              <a:gd name="connsiteY67" fmla="*/ 0 h 5747783"/>
              <a:gd name="connsiteX68" fmla="*/ 1804453 w 5778474"/>
              <a:gd name="connsiteY68" fmla="*/ 594190 h 5747783"/>
              <a:gd name="connsiteX69" fmla="*/ 1804453 w 5778474"/>
              <a:gd name="connsiteY69" fmla="*/ 987388 h 5747783"/>
              <a:gd name="connsiteX70" fmla="*/ 1018079 w 5778474"/>
              <a:gd name="connsiteY70" fmla="*/ 1773762 h 5747783"/>
              <a:gd name="connsiteX71" fmla="*/ 624881 w 5778474"/>
              <a:gd name="connsiteY71" fmla="*/ 1773762 h 5747783"/>
              <a:gd name="connsiteX72" fmla="*/ 0 w 5778474"/>
              <a:gd name="connsiteY72" fmla="*/ 1148882 h 5747783"/>
              <a:gd name="connsiteX73" fmla="*/ 0 w 5778474"/>
              <a:gd name="connsiteY73" fmla="*/ 432696 h 5747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5778474" h="5747783">
                <a:moveTo>
                  <a:pt x="2119001" y="3618970"/>
                </a:moveTo>
                <a:cubicBezTo>
                  <a:pt x="2190156" y="3618970"/>
                  <a:pt x="2261310" y="3646114"/>
                  <a:pt x="2315600" y="3700404"/>
                </a:cubicBezTo>
                <a:lnTo>
                  <a:pt x="3101974" y="4486778"/>
                </a:lnTo>
                <a:cubicBezTo>
                  <a:pt x="3210552" y="4595356"/>
                  <a:pt x="3210552" y="4771398"/>
                  <a:pt x="3101974" y="4879976"/>
                </a:cubicBezTo>
                <a:lnTo>
                  <a:pt x="2315600" y="5666350"/>
                </a:lnTo>
                <a:cubicBezTo>
                  <a:pt x="2207022" y="5774928"/>
                  <a:pt x="2030980" y="5774928"/>
                  <a:pt x="1922402" y="5666350"/>
                </a:cubicBezTo>
                <a:lnTo>
                  <a:pt x="1136028" y="4879976"/>
                </a:lnTo>
                <a:cubicBezTo>
                  <a:pt x="1027449" y="4771398"/>
                  <a:pt x="1027449" y="4595356"/>
                  <a:pt x="1136028" y="4486778"/>
                </a:cubicBezTo>
                <a:lnTo>
                  <a:pt x="1922402" y="3700404"/>
                </a:lnTo>
                <a:cubicBezTo>
                  <a:pt x="1976691" y="3646114"/>
                  <a:pt x="2047846" y="3618970"/>
                  <a:pt x="2119001" y="3618970"/>
                </a:cubicBezTo>
                <a:close/>
                <a:moveTo>
                  <a:pt x="821473" y="2321442"/>
                </a:moveTo>
                <a:cubicBezTo>
                  <a:pt x="892629" y="2321443"/>
                  <a:pt x="963784" y="2348587"/>
                  <a:pt x="1018072" y="2402876"/>
                </a:cubicBezTo>
                <a:lnTo>
                  <a:pt x="1804446" y="3189250"/>
                </a:lnTo>
                <a:cubicBezTo>
                  <a:pt x="1913025" y="3297829"/>
                  <a:pt x="1913025" y="3473870"/>
                  <a:pt x="1804446" y="3582448"/>
                </a:cubicBezTo>
                <a:lnTo>
                  <a:pt x="1018072" y="4368823"/>
                </a:lnTo>
                <a:cubicBezTo>
                  <a:pt x="909494" y="4477401"/>
                  <a:pt x="733453" y="4477401"/>
                  <a:pt x="624874" y="4368823"/>
                </a:cubicBezTo>
                <a:lnTo>
                  <a:pt x="0" y="3743949"/>
                </a:lnTo>
                <a:lnTo>
                  <a:pt x="0" y="3027750"/>
                </a:lnTo>
                <a:lnTo>
                  <a:pt x="624874" y="2402876"/>
                </a:lnTo>
                <a:cubicBezTo>
                  <a:pt x="679163" y="2348587"/>
                  <a:pt x="750318" y="2321443"/>
                  <a:pt x="821473" y="2321442"/>
                </a:cubicBezTo>
                <a:close/>
                <a:moveTo>
                  <a:pt x="3416534" y="2321437"/>
                </a:moveTo>
                <a:cubicBezTo>
                  <a:pt x="3487689" y="2321437"/>
                  <a:pt x="3558844" y="2348582"/>
                  <a:pt x="3613133" y="2402870"/>
                </a:cubicBezTo>
                <a:lnTo>
                  <a:pt x="4399507" y="3189245"/>
                </a:lnTo>
                <a:cubicBezTo>
                  <a:pt x="4508086" y="3297822"/>
                  <a:pt x="4508086" y="3473865"/>
                  <a:pt x="4399507" y="3582443"/>
                </a:cubicBezTo>
                <a:lnTo>
                  <a:pt x="3613133" y="4368817"/>
                </a:lnTo>
                <a:cubicBezTo>
                  <a:pt x="3504555" y="4477395"/>
                  <a:pt x="3328513" y="4477395"/>
                  <a:pt x="3219935" y="4368817"/>
                </a:cubicBezTo>
                <a:lnTo>
                  <a:pt x="2433561" y="3582443"/>
                </a:lnTo>
                <a:cubicBezTo>
                  <a:pt x="2324983" y="3473864"/>
                  <a:pt x="2324983" y="3297823"/>
                  <a:pt x="2433561" y="3189245"/>
                </a:cubicBezTo>
                <a:lnTo>
                  <a:pt x="3219935" y="2402870"/>
                </a:lnTo>
                <a:cubicBezTo>
                  <a:pt x="3274224" y="2348582"/>
                  <a:pt x="3345379" y="2321437"/>
                  <a:pt x="3416534" y="2321437"/>
                </a:cubicBezTo>
                <a:close/>
                <a:moveTo>
                  <a:pt x="0" y="1384804"/>
                </a:moveTo>
                <a:lnTo>
                  <a:pt x="506920" y="1891724"/>
                </a:lnTo>
                <a:cubicBezTo>
                  <a:pt x="615498" y="2000302"/>
                  <a:pt x="615497" y="2176342"/>
                  <a:pt x="506919" y="2284921"/>
                </a:cubicBezTo>
                <a:lnTo>
                  <a:pt x="0" y="2791839"/>
                </a:lnTo>
                <a:close/>
                <a:moveTo>
                  <a:pt x="2119006" y="1023909"/>
                </a:moveTo>
                <a:cubicBezTo>
                  <a:pt x="2190162" y="1023908"/>
                  <a:pt x="2261317" y="1051054"/>
                  <a:pt x="2315606" y="1105343"/>
                </a:cubicBezTo>
                <a:lnTo>
                  <a:pt x="3101980" y="1891717"/>
                </a:lnTo>
                <a:cubicBezTo>
                  <a:pt x="3210558" y="2000296"/>
                  <a:pt x="3210558" y="2176337"/>
                  <a:pt x="3101980" y="2284914"/>
                </a:cubicBezTo>
                <a:lnTo>
                  <a:pt x="2315606" y="3071289"/>
                </a:lnTo>
                <a:cubicBezTo>
                  <a:pt x="2207028" y="3179867"/>
                  <a:pt x="2030987" y="3179867"/>
                  <a:pt x="1922408" y="3071289"/>
                </a:cubicBezTo>
                <a:lnTo>
                  <a:pt x="1136034" y="2284914"/>
                </a:lnTo>
                <a:cubicBezTo>
                  <a:pt x="1027455" y="2176337"/>
                  <a:pt x="1027455" y="2000296"/>
                  <a:pt x="1136034" y="1891716"/>
                </a:cubicBezTo>
                <a:lnTo>
                  <a:pt x="1922408" y="1105342"/>
                </a:lnTo>
                <a:cubicBezTo>
                  <a:pt x="1976697" y="1051053"/>
                  <a:pt x="2047852" y="1023909"/>
                  <a:pt x="2119006" y="1023909"/>
                </a:cubicBezTo>
                <a:close/>
                <a:moveTo>
                  <a:pt x="4714068" y="1023903"/>
                </a:moveTo>
                <a:cubicBezTo>
                  <a:pt x="4785223" y="1023903"/>
                  <a:pt x="4856377" y="1051048"/>
                  <a:pt x="4910667" y="1105337"/>
                </a:cubicBezTo>
                <a:lnTo>
                  <a:pt x="5697041" y="1891711"/>
                </a:lnTo>
                <a:cubicBezTo>
                  <a:pt x="5805619" y="2000289"/>
                  <a:pt x="5805619" y="2176331"/>
                  <a:pt x="5697041" y="2284909"/>
                </a:cubicBezTo>
                <a:lnTo>
                  <a:pt x="4910667" y="3071283"/>
                </a:lnTo>
                <a:cubicBezTo>
                  <a:pt x="4802089" y="3179862"/>
                  <a:pt x="4626047" y="3179861"/>
                  <a:pt x="4517469" y="3071283"/>
                </a:cubicBezTo>
                <a:lnTo>
                  <a:pt x="3731095" y="2284909"/>
                </a:lnTo>
                <a:cubicBezTo>
                  <a:pt x="3622516" y="2176331"/>
                  <a:pt x="3622516" y="2000289"/>
                  <a:pt x="3731095" y="1891711"/>
                </a:cubicBezTo>
                <a:lnTo>
                  <a:pt x="4517469" y="1105337"/>
                </a:lnTo>
                <a:cubicBezTo>
                  <a:pt x="4571758" y="1051048"/>
                  <a:pt x="4642912" y="1023903"/>
                  <a:pt x="4714068" y="1023903"/>
                </a:cubicBezTo>
                <a:close/>
                <a:moveTo>
                  <a:pt x="3027750" y="0"/>
                </a:moveTo>
                <a:lnTo>
                  <a:pt x="3805329" y="0"/>
                </a:lnTo>
                <a:lnTo>
                  <a:pt x="4399513" y="594184"/>
                </a:lnTo>
                <a:cubicBezTo>
                  <a:pt x="4508091" y="702762"/>
                  <a:pt x="4508091" y="878804"/>
                  <a:pt x="4399513" y="987382"/>
                </a:cubicBezTo>
                <a:lnTo>
                  <a:pt x="3613139" y="1773756"/>
                </a:lnTo>
                <a:cubicBezTo>
                  <a:pt x="3504560" y="1882335"/>
                  <a:pt x="3328519" y="1882335"/>
                  <a:pt x="3219941" y="1773756"/>
                </a:cubicBezTo>
                <a:lnTo>
                  <a:pt x="2433567" y="987382"/>
                </a:lnTo>
                <a:cubicBezTo>
                  <a:pt x="2324988" y="878804"/>
                  <a:pt x="2324989" y="702763"/>
                  <a:pt x="2433567" y="594184"/>
                </a:cubicBezTo>
                <a:close/>
                <a:moveTo>
                  <a:pt x="2791841" y="0"/>
                </a:moveTo>
                <a:lnTo>
                  <a:pt x="2315612" y="476229"/>
                </a:lnTo>
                <a:cubicBezTo>
                  <a:pt x="2207034" y="584808"/>
                  <a:pt x="2030993" y="584808"/>
                  <a:pt x="1922415" y="476230"/>
                </a:cubicBezTo>
                <a:lnTo>
                  <a:pt x="1446185" y="1"/>
                </a:lnTo>
                <a:close/>
                <a:moveTo>
                  <a:pt x="432697" y="0"/>
                </a:moveTo>
                <a:lnTo>
                  <a:pt x="1210263" y="0"/>
                </a:lnTo>
                <a:lnTo>
                  <a:pt x="1804453" y="594190"/>
                </a:lnTo>
                <a:cubicBezTo>
                  <a:pt x="1913031" y="702769"/>
                  <a:pt x="1913031" y="878810"/>
                  <a:pt x="1804453" y="987388"/>
                </a:cubicBezTo>
                <a:lnTo>
                  <a:pt x="1018079" y="1773762"/>
                </a:lnTo>
                <a:cubicBezTo>
                  <a:pt x="909500" y="1882341"/>
                  <a:pt x="733459" y="1882341"/>
                  <a:pt x="624881" y="1773762"/>
                </a:cubicBezTo>
                <a:lnTo>
                  <a:pt x="0" y="1148882"/>
                </a:lnTo>
                <a:lnTo>
                  <a:pt x="0" y="432696"/>
                </a:lnTo>
                <a:close/>
              </a:path>
            </a:pathLst>
          </a:custGeom>
        </p:spPr>
        <p:txBody>
          <a:bodyPr wrap="square">
            <a:noAutofit/>
          </a:bodyPr>
          <a:lstStyle/>
          <a:p>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9" name="图片占位符 8"/>
          <p:cNvSpPr>
            <a:spLocks noGrp="1"/>
          </p:cNvSpPr>
          <p:nvPr>
            <p:ph type="pic" sz="quarter" idx="10"/>
          </p:nvPr>
        </p:nvSpPr>
        <p:spPr>
          <a:xfrm>
            <a:off x="0" y="0"/>
            <a:ext cx="5279257" cy="5530032"/>
          </a:xfrm>
          <a:custGeom>
            <a:avLst/>
            <a:gdLst>
              <a:gd name="connsiteX0" fmla="*/ 0 w 5279257"/>
              <a:gd name="connsiteY0" fmla="*/ 0 h 5530032"/>
              <a:gd name="connsiteX1" fmla="*/ 3641372 w 5279257"/>
              <a:gd name="connsiteY1" fmla="*/ 0 h 5530032"/>
              <a:gd name="connsiteX2" fmla="*/ 5010556 w 5279257"/>
              <a:gd name="connsiteY2" fmla="*/ 1369184 h 5530032"/>
              <a:gd name="connsiteX3" fmla="*/ 5010556 w 5279257"/>
              <a:gd name="connsiteY3" fmla="*/ 2666592 h 5530032"/>
              <a:gd name="connsiteX4" fmla="*/ 2415817 w 5279257"/>
              <a:gd name="connsiteY4" fmla="*/ 5261331 h 5530032"/>
              <a:gd name="connsiteX5" fmla="*/ 1118409 w 5279257"/>
              <a:gd name="connsiteY5" fmla="*/ 5261331 h 5530032"/>
              <a:gd name="connsiteX6" fmla="*/ 1 w 5279257"/>
              <a:gd name="connsiteY6" fmla="*/ 4142923 h 5530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9257" h="5530032">
                <a:moveTo>
                  <a:pt x="0" y="0"/>
                </a:moveTo>
                <a:lnTo>
                  <a:pt x="3641372" y="0"/>
                </a:lnTo>
                <a:lnTo>
                  <a:pt x="5010556" y="1369184"/>
                </a:lnTo>
                <a:cubicBezTo>
                  <a:pt x="5368825" y="1727453"/>
                  <a:pt x="5368825" y="2308323"/>
                  <a:pt x="5010556" y="2666592"/>
                </a:cubicBezTo>
                <a:lnTo>
                  <a:pt x="2415817" y="5261331"/>
                </a:lnTo>
                <a:cubicBezTo>
                  <a:pt x="2057548" y="5619600"/>
                  <a:pt x="1476678" y="5619600"/>
                  <a:pt x="1118409" y="5261331"/>
                </a:cubicBezTo>
                <a:lnTo>
                  <a:pt x="1" y="4142923"/>
                </a:lnTo>
                <a:close/>
              </a:path>
            </a:pathLst>
          </a:custGeom>
        </p:spPr>
        <p:txBody>
          <a:bodyPr wrap="square">
            <a:noAutofit/>
          </a:bodyPr>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C28D3-987D-401E-95A8-72784AD93D33}" type="datetimeFigureOut">
              <a:rPr lang="zh-CN" altLang="en-US" smtClean="0"/>
              <a:t>2024/4/24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A4A5A-5C6D-4E6F-81A3-06DF189A7A65}"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notesSlide" Target="../notesSlides/notesSlide8.xml"/><Relationship Id="rId7"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1.bin"/><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4021881" y="3484071"/>
            <a:ext cx="6764267" cy="6764267"/>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占位符 27"/>
          <p:cNvPicPr>
            <a:picLocks noGrp="1" noChangeAspect="1"/>
          </p:cNvPicPr>
          <p:nvPr>
            <p:ph type="pic" sz="quarter" idx="12"/>
          </p:nvPr>
        </p:nvPicPr>
        <p:blipFill>
          <a:blip r:embed="rId4" cstate="screen"/>
          <a:srcRect/>
          <a:stretch>
            <a:fillRect/>
          </a:stretch>
        </p:blipFill>
        <p:spPr>
          <a:xfrm>
            <a:off x="10890792" y="3345440"/>
            <a:ext cx="1301207" cy="3069398"/>
          </a:xfrm>
        </p:spPr>
      </p:pic>
      <p:pic>
        <p:nvPicPr>
          <p:cNvPr id="26" name="图片占位符 25"/>
          <p:cNvPicPr>
            <a:picLocks noGrp="1" noChangeAspect="1"/>
          </p:cNvPicPr>
          <p:nvPr>
            <p:ph type="pic" sz="quarter" idx="11"/>
          </p:nvPr>
        </p:nvPicPr>
        <p:blipFill>
          <a:blip r:embed="rId5" cstate="screen"/>
          <a:srcRect/>
          <a:stretch>
            <a:fillRect/>
          </a:stretch>
        </p:blipFill>
        <p:spPr/>
      </p:pic>
      <p:pic>
        <p:nvPicPr>
          <p:cNvPr id="21" name="图片占位符 20"/>
          <p:cNvPicPr>
            <a:picLocks noGrp="1" noChangeAspect="1"/>
          </p:cNvPicPr>
          <p:nvPr>
            <p:ph type="pic" sz="quarter" idx="10"/>
          </p:nvPr>
        </p:nvPicPr>
        <p:blipFill>
          <a:blip r:embed="rId6" cstate="screen"/>
          <a:srcRect/>
          <a:stretch>
            <a:fillRect/>
          </a:stretch>
        </p:blipFill>
        <p:spPr/>
      </p:pic>
      <p:sp>
        <p:nvSpPr>
          <p:cNvPr id="29" name="文本框 28"/>
          <p:cNvSpPr txBox="1"/>
          <p:nvPr/>
        </p:nvSpPr>
        <p:spPr>
          <a:xfrm>
            <a:off x="680085" y="1723390"/>
            <a:ext cx="6767830" cy="5835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3200" dirty="0">
                <a:solidFill>
                  <a:schemeClr val="accent1"/>
                </a:solidFill>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sp>
        <p:nvSpPr>
          <p:cNvPr id="34" name="文本框 33"/>
          <p:cNvSpPr txBox="1"/>
          <p:nvPr/>
        </p:nvSpPr>
        <p:spPr>
          <a:xfrm>
            <a:off x="1224915" y="4150995"/>
            <a:ext cx="716280" cy="306705"/>
          </a:xfrm>
          <a:prstGeom prst="rect">
            <a:avLst/>
          </a:prstGeom>
          <a:noFill/>
        </p:spPr>
        <p:txBody>
          <a:bodyPr wrap="non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b="0" dirty="0">
                <a:solidFill>
                  <a:schemeClr val="bg1"/>
                </a:solidFill>
              </a:rPr>
              <a:t>育说课</a:t>
            </a:r>
          </a:p>
        </p:txBody>
      </p:sp>
      <p:grpSp>
        <p:nvGrpSpPr>
          <p:cNvPr id="5" name="组合 4"/>
          <p:cNvGrpSpPr/>
          <p:nvPr/>
        </p:nvGrpSpPr>
        <p:grpSpPr>
          <a:xfrm>
            <a:off x="550544" y="3152274"/>
            <a:ext cx="4526781" cy="1890896"/>
            <a:chOff x="602533" y="3311161"/>
            <a:chExt cx="1584325" cy="360000"/>
          </a:xfrm>
        </p:grpSpPr>
        <p:sp>
          <p:nvSpPr>
            <p:cNvPr id="6" name="矩形: 圆角 29"/>
            <p:cNvSpPr/>
            <p:nvPr/>
          </p:nvSpPr>
          <p:spPr>
            <a:xfrm>
              <a:off x="784522" y="3311161"/>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602533" y="3398136"/>
              <a:ext cx="1584325" cy="111333"/>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3200" dirty="0">
                  <a:solidFill>
                    <a:schemeClr val="bg1"/>
                  </a:solidFill>
                </a:rPr>
                <a:t>中级经济师</a:t>
              </a:r>
            </a:p>
          </p:txBody>
        </p:sp>
      </p:grpSp>
      <p:pic>
        <p:nvPicPr>
          <p:cNvPr id="8" name="图片 7" descr="123456"/>
          <p:cNvPicPr>
            <a:picLocks noChangeAspect="1"/>
          </p:cNvPicPr>
          <p:nvPr/>
        </p:nvPicPr>
        <p:blipFill>
          <a:blip r:embed="rId7" cstate="print"/>
          <a:stretch>
            <a:fillRect/>
          </a:stretch>
        </p:blipFill>
        <p:spPr>
          <a:xfrm>
            <a:off x="460375" y="541020"/>
            <a:ext cx="974090" cy="974090"/>
          </a:xfrm>
          <a:prstGeom prst="rect">
            <a:avLst/>
          </a:prstGeom>
        </p:spPr>
      </p:pic>
      <p:sp>
        <p:nvSpPr>
          <p:cNvPr id="14" name="文本框 13"/>
          <p:cNvSpPr txBox="1"/>
          <p:nvPr/>
        </p:nvSpPr>
        <p:spPr>
          <a:xfrm>
            <a:off x="5370195" y="5822315"/>
            <a:ext cx="4601845" cy="645160"/>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36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691363" y="717550"/>
            <a:ext cx="10533408" cy="1692771"/>
          </a:xfrm>
          <a:prstGeom prst="rect">
            <a:avLst/>
          </a:prstGeom>
          <a:noFill/>
        </p:spPr>
        <p:txBody>
          <a:bodyPr wrap="square" rtlCol="0" anchor="t">
            <a:spAutoFit/>
          </a:bodyPr>
          <a:lstStyle/>
          <a:p>
            <a:r>
              <a:rPr lang="zh-CN" altLang="zh-CN" sz="2000" dirty="0"/>
              <a:t>（</a:t>
            </a:r>
            <a:r>
              <a:rPr lang="en-US" altLang="zh-CN" sz="2000" dirty="0"/>
              <a:t>3</a:t>
            </a:r>
            <a:r>
              <a:rPr lang="zh-CN" altLang="zh-CN" sz="2000" dirty="0"/>
              <a:t>）实行价格歧视的基本条件</a:t>
            </a:r>
            <a:endParaRPr lang="en-US" altLang="zh-CN" sz="2000" dirty="0"/>
          </a:p>
          <a:p>
            <a:endParaRPr lang="zh-CN" altLang="zh-CN" sz="2000" dirty="0"/>
          </a:p>
          <a:p>
            <a:pPr algn="l">
              <a:lnSpc>
                <a:spcPct val="100000"/>
              </a:lnSpc>
              <a:buClrTx/>
              <a:buSzTx/>
              <a:buFontTx/>
            </a:pPr>
            <a:endParaRPr lang="zh-CN" altLang="en-US" sz="2000" dirty="0">
              <a:sym typeface="+mn-lt"/>
            </a:endParaRPr>
          </a:p>
          <a:p>
            <a:pPr algn="l">
              <a:lnSpc>
                <a:spcPct val="100000"/>
              </a:lnSpc>
              <a:buClrTx/>
              <a:buSzTx/>
              <a:buFontTx/>
            </a:pPr>
            <a:endParaRPr lang="zh-CN" altLang="en-US" sz="2000" dirty="0"/>
          </a:p>
          <a:p>
            <a:pPr algn="l">
              <a:lnSpc>
                <a:spcPct val="100000"/>
              </a:lnSpc>
              <a:buClrTx/>
              <a:buSzTx/>
              <a:buFontTx/>
            </a:pPr>
            <a:endParaRPr lang="zh-CN" altLang="en-US" sz="2400" dirty="0">
              <a:solidFill>
                <a:schemeClr val="bg1"/>
              </a:solidFill>
              <a:sym typeface="+mn-lt"/>
            </a:endParaRPr>
          </a:p>
        </p:txBody>
      </p:sp>
      <p:sp>
        <p:nvSpPr>
          <p:cNvPr id="10" name="圆角矩形 1">
            <a:extLst>
              <a:ext uri="{FF2B5EF4-FFF2-40B4-BE49-F238E27FC236}">
                <a16:creationId xmlns:a16="http://schemas.microsoft.com/office/drawing/2014/main" id="{56C00884-412E-4789-BFD9-48C2C7E8F767}"/>
              </a:ext>
            </a:extLst>
          </p:cNvPr>
          <p:cNvSpPr/>
          <p:nvPr/>
        </p:nvSpPr>
        <p:spPr>
          <a:xfrm>
            <a:off x="1040765" y="1453013"/>
            <a:ext cx="3947073" cy="145324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2000" dirty="0">
                <a:solidFill>
                  <a:sysClr val="windowText" lastClr="000000"/>
                </a:solidFill>
              </a:rPr>
              <a:t>必须有可能根据不同过的</a:t>
            </a:r>
            <a:r>
              <a:rPr kumimoji="1" lang="zh-CN" altLang="en-US" sz="2000" b="1" dirty="0">
                <a:solidFill>
                  <a:sysClr val="windowText" lastClr="000000"/>
                </a:solidFill>
              </a:rPr>
              <a:t>需求价格弹性</a:t>
            </a:r>
            <a:r>
              <a:rPr lang="en-US" altLang="zh-CN" sz="2000" b="1" dirty="0">
                <a:solidFill>
                  <a:sysClr val="windowText" lastClr="000000"/>
                </a:solidFill>
              </a:rPr>
              <a:t>E</a:t>
            </a:r>
            <a:r>
              <a:rPr lang="en-US" altLang="zh-CN" sz="2000" b="1" baseline="-25000" dirty="0">
                <a:solidFill>
                  <a:sysClr val="windowText" lastClr="000000"/>
                </a:solidFill>
              </a:rPr>
              <a:t>d</a:t>
            </a:r>
            <a:r>
              <a:rPr kumimoji="1" lang="zh-CN" altLang="en-US" sz="2000" dirty="0">
                <a:solidFill>
                  <a:sysClr val="windowText" lastClr="000000"/>
                </a:solidFill>
              </a:rPr>
              <a:t>划分出不同购买者</a:t>
            </a:r>
          </a:p>
        </p:txBody>
      </p:sp>
      <p:sp>
        <p:nvSpPr>
          <p:cNvPr id="14" name="加号 13">
            <a:extLst>
              <a:ext uri="{FF2B5EF4-FFF2-40B4-BE49-F238E27FC236}">
                <a16:creationId xmlns:a16="http://schemas.microsoft.com/office/drawing/2014/main" id="{BEBF5C86-B67A-45C6-8861-0AA623C0C8F0}"/>
              </a:ext>
            </a:extLst>
          </p:cNvPr>
          <p:cNvSpPr/>
          <p:nvPr/>
        </p:nvSpPr>
        <p:spPr>
          <a:xfrm>
            <a:off x="5195331" y="1920667"/>
            <a:ext cx="495299" cy="517934"/>
          </a:xfrm>
          <a:prstGeom prst="mathPlu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15" name="圆角矩形 11">
            <a:extLst>
              <a:ext uri="{FF2B5EF4-FFF2-40B4-BE49-F238E27FC236}">
                <a16:creationId xmlns:a16="http://schemas.microsoft.com/office/drawing/2014/main" id="{A47F844F-EA4E-4A63-BD31-DD7251682FEF}"/>
              </a:ext>
            </a:extLst>
          </p:cNvPr>
          <p:cNvSpPr/>
          <p:nvPr/>
        </p:nvSpPr>
        <p:spPr>
          <a:xfrm>
            <a:off x="5781372" y="1496689"/>
            <a:ext cx="3947073" cy="145324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zh-CN" altLang="en-US" sz="2000" dirty="0">
                <a:solidFill>
                  <a:sysClr val="windowText" lastClr="000000"/>
                </a:solidFill>
              </a:rPr>
              <a:t>市场必须是能够</a:t>
            </a:r>
            <a:r>
              <a:rPr kumimoji="1" lang="zh-CN" altLang="en-US" sz="2000" b="1" dirty="0">
                <a:solidFill>
                  <a:sysClr val="windowText" lastClr="000000"/>
                </a:solidFill>
              </a:rPr>
              <a:t>有效的隔离开</a:t>
            </a:r>
            <a:r>
              <a:rPr kumimoji="1" lang="zh-CN" altLang="en-US" sz="2000" dirty="0">
                <a:solidFill>
                  <a:sysClr val="windowText" lastClr="000000"/>
                </a:solidFill>
              </a:rPr>
              <a:t>，同种产品不能在不同市场间流动</a:t>
            </a:r>
          </a:p>
        </p:txBody>
      </p:sp>
      <p:sp>
        <p:nvSpPr>
          <p:cNvPr id="2" name="矩形 1">
            <a:extLst>
              <a:ext uri="{FF2B5EF4-FFF2-40B4-BE49-F238E27FC236}">
                <a16:creationId xmlns:a16="http://schemas.microsoft.com/office/drawing/2014/main" id="{CE9CADB2-EEA9-46FE-A2FF-F03483FA1230}"/>
              </a:ext>
            </a:extLst>
          </p:cNvPr>
          <p:cNvSpPr/>
          <p:nvPr/>
        </p:nvSpPr>
        <p:spPr>
          <a:xfrm>
            <a:off x="1040764" y="3173061"/>
            <a:ext cx="10016441" cy="1704954"/>
          </a:xfrm>
          <a:prstGeom prst="rect">
            <a:avLst/>
          </a:prstGeom>
        </p:spPr>
        <p:txBody>
          <a:bodyPr wrap="square">
            <a:spAutoFit/>
          </a:bodyPr>
          <a:lstStyle/>
          <a:p>
            <a:pPr>
              <a:lnSpc>
                <a:spcPct val="150000"/>
              </a:lnSpc>
            </a:pPr>
            <a:r>
              <a:rPr lang="zh-CN" altLang="zh-CN" dirty="0"/>
              <a:t>如果这两个条件能够满足，那么，企业就可以通过对缺乏弹性的市场规定较高的价格，实行少销厚利；</a:t>
            </a:r>
            <a:endParaRPr lang="en-US" altLang="zh-CN" dirty="0"/>
          </a:p>
          <a:p>
            <a:pPr>
              <a:lnSpc>
                <a:spcPct val="150000"/>
              </a:lnSpc>
            </a:pPr>
            <a:r>
              <a:rPr lang="zh-CN" altLang="zh-CN" dirty="0"/>
              <a:t>而对富有弹性的市场规定较低的价格，实行薄利多销，以增加总收益。</a:t>
            </a:r>
          </a:p>
          <a:p>
            <a:pPr>
              <a:lnSpc>
                <a:spcPct val="150000"/>
              </a:lnSpc>
            </a:pPr>
            <a:r>
              <a:rPr lang="zh-CN" altLang="zh-CN" b="1" dirty="0"/>
              <a:t>（</a:t>
            </a:r>
            <a:r>
              <a:rPr lang="en-US" altLang="zh-CN" b="1" dirty="0"/>
              <a:t>4</a:t>
            </a:r>
            <a:r>
              <a:rPr lang="zh-CN" altLang="zh-CN" b="1" dirty="0"/>
              <a:t>）</a:t>
            </a:r>
            <a:r>
              <a:rPr lang="zh-CN" altLang="zh-CN" dirty="0"/>
              <a:t>企业实行价格歧视的基本原则</a:t>
            </a:r>
            <a:r>
              <a:rPr lang="zh-CN" altLang="en-US" dirty="0"/>
              <a:t>   </a:t>
            </a:r>
            <a:r>
              <a:rPr lang="zh-CN" altLang="zh-CN" dirty="0"/>
              <a:t>不同市场的边际收益相等并且等于边际成本</a:t>
            </a:r>
            <a:endParaRPr lang="zh-CN" altLang="en-US" dirty="0"/>
          </a:p>
        </p:txBody>
      </p:sp>
    </p:spTree>
    <p:extLst>
      <p:ext uri="{BB962C8B-B14F-4D97-AF65-F5344CB8AC3E}">
        <p14:creationId xmlns:p14="http://schemas.microsoft.com/office/powerpoint/2010/main" val="34633337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691363" y="717550"/>
            <a:ext cx="10533408" cy="5539978"/>
          </a:xfrm>
          <a:prstGeom prst="rect">
            <a:avLst/>
          </a:prstGeom>
          <a:noFill/>
        </p:spPr>
        <p:txBody>
          <a:bodyPr wrap="square" rtlCol="0" anchor="t">
            <a:spAutoFit/>
          </a:bodyPr>
          <a:lstStyle/>
          <a:p>
            <a:pPr>
              <a:lnSpc>
                <a:spcPct val="150000"/>
              </a:lnSpc>
              <a:defRPr/>
            </a:pPr>
            <a:r>
              <a:rPr lang="zh-CN" altLang="en-US" sz="2000" dirty="0">
                <a:sym typeface="+mn-ea"/>
              </a:rPr>
              <a:t>四、</a:t>
            </a:r>
            <a:r>
              <a:rPr lang="zh-CN" altLang="en-US" sz="2000" dirty="0"/>
              <a:t>垄断竞争市场和寡头垄断市场上生产者的行为</a:t>
            </a:r>
          </a:p>
          <a:p>
            <a:r>
              <a:rPr lang="en-US" altLang="zh-CN" sz="2000" dirty="0">
                <a:sym typeface="+mn-lt"/>
              </a:rPr>
              <a:t>1.</a:t>
            </a:r>
            <a:r>
              <a:rPr lang="zh-CN" altLang="en-US" sz="2000" dirty="0"/>
              <a:t>垄断竞争市场上生产者的行为</a:t>
            </a:r>
            <a:endParaRPr lang="zh-CN" altLang="en-US" sz="2000" dirty="0">
              <a:sym typeface="+mn-lt"/>
            </a:endParaRPr>
          </a:p>
          <a:p>
            <a:pPr>
              <a:lnSpc>
                <a:spcPct val="150000"/>
              </a:lnSpc>
            </a:pPr>
            <a:r>
              <a:rPr lang="zh-CN" altLang="zh-CN" sz="2000" dirty="0"/>
              <a:t>（</a:t>
            </a:r>
            <a:r>
              <a:rPr lang="en-US" altLang="zh-CN" sz="2000" dirty="0"/>
              <a:t>1</a:t>
            </a:r>
            <a:r>
              <a:rPr lang="zh-CN" altLang="zh-CN" sz="2000" dirty="0"/>
              <a:t>）垄断竞争市场上个别企业的需求曲线</a:t>
            </a:r>
          </a:p>
          <a:p>
            <a:pPr>
              <a:lnSpc>
                <a:spcPct val="150000"/>
              </a:lnSpc>
            </a:pPr>
            <a:r>
              <a:rPr lang="zh-CN" altLang="zh-CN" sz="2000" dirty="0"/>
              <a:t>垄断竞争市场上企业的需求曲线和完全垄断市场上的企业相同，均向右下方倾斜。</a:t>
            </a:r>
          </a:p>
          <a:p>
            <a:pPr>
              <a:lnSpc>
                <a:spcPct val="150000"/>
              </a:lnSpc>
            </a:pPr>
            <a:r>
              <a:rPr lang="zh-CN" altLang="zh-CN" sz="2000" dirty="0"/>
              <a:t>垄断竞争企业与完全垄断企业需求曲线的不同：</a:t>
            </a:r>
          </a:p>
          <a:p>
            <a:pPr>
              <a:lnSpc>
                <a:spcPct val="150000"/>
              </a:lnSpc>
            </a:pPr>
            <a:r>
              <a:rPr lang="zh-CN" altLang="en-US" sz="2000" dirty="0"/>
              <a:t>第一，</a:t>
            </a:r>
            <a:r>
              <a:rPr lang="zh-CN" altLang="zh-CN" sz="2000" dirty="0"/>
              <a:t>垄断竞争企业需求曲线不是市场需求曲线，而是每一个具体企业的需求曲线。完全垄断企业的需求曲线既是企业的需求曲线，也是市场的需求曲线。</a:t>
            </a:r>
          </a:p>
          <a:p>
            <a:pPr>
              <a:lnSpc>
                <a:spcPct val="150000"/>
              </a:lnSpc>
            </a:pPr>
            <a:r>
              <a:rPr lang="zh-CN" altLang="en-US" sz="2000" dirty="0"/>
              <a:t>第二，</a:t>
            </a:r>
            <a:r>
              <a:rPr lang="zh-CN" altLang="zh-CN" sz="2000" dirty="0"/>
              <a:t>垄断竞争企业的需求曲线比完全垄断企业需求曲线具有更大的弹性</a:t>
            </a:r>
            <a:endParaRPr lang="en-US" altLang="zh-CN" sz="2000" dirty="0"/>
          </a:p>
          <a:p>
            <a:pPr>
              <a:lnSpc>
                <a:spcPct val="150000"/>
              </a:lnSpc>
            </a:pPr>
            <a:r>
              <a:rPr lang="zh-CN" altLang="zh-CN" sz="2000" dirty="0"/>
              <a:t>（</a:t>
            </a:r>
            <a:r>
              <a:rPr lang="en-US" altLang="zh-CN" sz="2000" dirty="0"/>
              <a:t>2</a:t>
            </a:r>
            <a:r>
              <a:rPr lang="zh-CN" altLang="zh-CN" sz="2000" dirty="0"/>
              <a:t>）</a:t>
            </a:r>
            <a:r>
              <a:rPr lang="zh-CN" altLang="en-US" sz="2000" dirty="0"/>
              <a:t>垄断竞争企业利润最大化原则：</a:t>
            </a:r>
            <a:endParaRPr lang="en-US" altLang="zh-CN" sz="2000" dirty="0"/>
          </a:p>
          <a:p>
            <a:pPr>
              <a:lnSpc>
                <a:spcPct val="150000"/>
              </a:lnSpc>
            </a:pPr>
            <a:r>
              <a:rPr lang="zh-CN" altLang="zh-CN" sz="2000" dirty="0"/>
              <a:t>边际收益</a:t>
            </a:r>
            <a:r>
              <a:rPr lang="en-US" altLang="zh-CN" sz="2000" dirty="0"/>
              <a:t>=</a:t>
            </a:r>
            <a:r>
              <a:rPr lang="zh-CN" altLang="zh-CN" sz="2000" dirty="0"/>
              <a:t>边际成本</a:t>
            </a:r>
            <a:r>
              <a:rPr lang="zh-CN" altLang="en-US" sz="2000" dirty="0"/>
              <a:t>，</a:t>
            </a:r>
            <a:r>
              <a:rPr lang="zh-CN" altLang="zh-CN" sz="2000" dirty="0"/>
              <a:t>产量为均衡产量，价格为均衡价格。</a:t>
            </a:r>
            <a:endParaRPr lang="en-US" altLang="zh-CN" sz="2000" dirty="0"/>
          </a:p>
          <a:p>
            <a:pPr algn="l">
              <a:lnSpc>
                <a:spcPct val="100000"/>
              </a:lnSpc>
              <a:buClrTx/>
              <a:buSzTx/>
              <a:buFontTx/>
            </a:pPr>
            <a:endParaRPr lang="zh-CN" altLang="en-US" sz="2000" dirty="0">
              <a:sym typeface="+mn-lt"/>
            </a:endParaRPr>
          </a:p>
          <a:p>
            <a:pPr algn="l">
              <a:lnSpc>
                <a:spcPct val="100000"/>
              </a:lnSpc>
              <a:buClrTx/>
              <a:buSzTx/>
              <a:buFontTx/>
            </a:pPr>
            <a:endParaRPr lang="zh-CN" altLang="en-US" sz="2000" dirty="0"/>
          </a:p>
          <a:p>
            <a:pPr algn="l">
              <a:lnSpc>
                <a:spcPct val="100000"/>
              </a:lnSpc>
              <a:buClrTx/>
              <a:buSzTx/>
              <a:buFontTx/>
            </a:pPr>
            <a:endParaRPr lang="zh-CN" altLang="en-US" sz="2400" dirty="0">
              <a:solidFill>
                <a:schemeClr val="bg1"/>
              </a:solidFill>
              <a:sym typeface="+mn-lt"/>
            </a:endParaRPr>
          </a:p>
        </p:txBody>
      </p:sp>
    </p:spTree>
    <p:extLst>
      <p:ext uri="{BB962C8B-B14F-4D97-AF65-F5344CB8AC3E}">
        <p14:creationId xmlns:p14="http://schemas.microsoft.com/office/powerpoint/2010/main" val="37121498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691362" y="717550"/>
            <a:ext cx="11145671" cy="6001643"/>
          </a:xfrm>
          <a:prstGeom prst="rect">
            <a:avLst/>
          </a:prstGeom>
          <a:noFill/>
        </p:spPr>
        <p:txBody>
          <a:bodyPr wrap="square" rtlCol="0" anchor="t">
            <a:spAutoFit/>
          </a:bodyPr>
          <a:lstStyle/>
          <a:p>
            <a:r>
              <a:rPr lang="en-US" altLang="zh-CN" sz="2000" dirty="0"/>
              <a:t>2.</a:t>
            </a:r>
            <a:r>
              <a:rPr lang="zh-CN" altLang="en-US" sz="2000" dirty="0"/>
              <a:t>寡头垄断市场上生产者的行为</a:t>
            </a:r>
            <a:endParaRPr lang="en-US" altLang="zh-CN" sz="2000" dirty="0"/>
          </a:p>
          <a:p>
            <a:pPr>
              <a:lnSpc>
                <a:spcPct val="150000"/>
              </a:lnSpc>
            </a:pPr>
            <a:r>
              <a:rPr lang="zh-CN" altLang="zh-CN" sz="2000" dirty="0"/>
              <a:t>寡头垄断市场上价格形成的模型：</a:t>
            </a:r>
          </a:p>
          <a:p>
            <a:pPr>
              <a:lnSpc>
                <a:spcPct val="150000"/>
              </a:lnSpc>
            </a:pPr>
            <a:r>
              <a:rPr lang="zh-CN" altLang="en-US" sz="2000" dirty="0"/>
              <a:t>（</a:t>
            </a:r>
            <a:r>
              <a:rPr lang="en-US" altLang="zh-CN" sz="2000" dirty="0"/>
              <a:t>1</a:t>
            </a:r>
            <a:r>
              <a:rPr lang="zh-CN" altLang="en-US" sz="2000" dirty="0"/>
              <a:t>）</a:t>
            </a:r>
            <a:r>
              <a:rPr lang="zh-CN" altLang="zh-CN" sz="2000" dirty="0"/>
              <a:t>协议价格制</a:t>
            </a:r>
            <a:r>
              <a:rPr lang="zh-CN" altLang="en-US" sz="2000" dirty="0"/>
              <a:t>：</a:t>
            </a:r>
            <a:endParaRPr lang="en-US" altLang="zh-CN" sz="2000" dirty="0"/>
          </a:p>
          <a:p>
            <a:pPr>
              <a:lnSpc>
                <a:spcPct val="150000"/>
              </a:lnSpc>
            </a:pPr>
            <a:r>
              <a:rPr lang="zh-CN" altLang="zh-CN" sz="2000" dirty="0"/>
              <a:t>生产者或销售者之间存在着某种市场份额划分协议条件下，生产者或销售者之间共同维持一个协议价格，使得行业净收益最大。其方式是限制各生产者的产量，使行业边际收益等于行业边际成本。</a:t>
            </a:r>
          </a:p>
          <a:p>
            <a:pPr>
              <a:lnSpc>
                <a:spcPct val="150000"/>
              </a:lnSpc>
            </a:pPr>
            <a:r>
              <a:rPr lang="zh-CN" altLang="zh-CN" sz="2000" dirty="0"/>
              <a:t>【注</a:t>
            </a:r>
            <a:r>
              <a:rPr lang="en-US" altLang="zh-CN" sz="2000" dirty="0"/>
              <a:t>1</a:t>
            </a:r>
            <a:r>
              <a:rPr lang="zh-CN" altLang="zh-CN" sz="2000" dirty="0"/>
              <a:t>】卡特尔：联合起来行动的企业集团，世界最著名的卡特尔是石油生产输出国组织欧佩克（</a:t>
            </a:r>
            <a:r>
              <a:rPr lang="en-US" altLang="zh-CN" sz="2000" dirty="0"/>
              <a:t>OPEC</a:t>
            </a:r>
            <a:r>
              <a:rPr lang="zh-CN" altLang="zh-CN" sz="2000" dirty="0"/>
              <a:t>）</a:t>
            </a:r>
            <a:r>
              <a:rPr lang="en-US" altLang="zh-CN" sz="2000" dirty="0"/>
              <a:t>.</a:t>
            </a:r>
            <a:endParaRPr lang="zh-CN" altLang="zh-CN" sz="2000" dirty="0"/>
          </a:p>
          <a:p>
            <a:pPr>
              <a:lnSpc>
                <a:spcPct val="150000"/>
              </a:lnSpc>
            </a:pPr>
            <a:r>
              <a:rPr lang="zh-CN" altLang="zh-CN" sz="2000" dirty="0"/>
              <a:t>【注</a:t>
            </a:r>
            <a:r>
              <a:rPr lang="en-US" altLang="zh-CN" sz="2000" dirty="0"/>
              <a:t>2</a:t>
            </a:r>
            <a:r>
              <a:rPr lang="zh-CN" altLang="zh-CN" sz="2000" dirty="0"/>
              <a:t>】一个卡特尔与完全垄断者的差别</a:t>
            </a:r>
          </a:p>
          <a:p>
            <a:pPr>
              <a:lnSpc>
                <a:spcPct val="150000"/>
              </a:lnSpc>
            </a:pPr>
            <a:r>
              <a:rPr lang="zh-CN" altLang="zh-CN" sz="2000" dirty="0"/>
              <a:t>（</a:t>
            </a:r>
            <a:r>
              <a:rPr lang="en-US" altLang="zh-CN" sz="2000" dirty="0"/>
              <a:t>1</a:t>
            </a:r>
            <a:r>
              <a:rPr lang="zh-CN" altLang="zh-CN" sz="2000" dirty="0"/>
              <a:t>）卡特尔很少能控制整个市场，因此它们必须考虑定价决策会如何影响非卡特尔企业的行为。</a:t>
            </a:r>
          </a:p>
          <a:p>
            <a:pPr>
              <a:lnSpc>
                <a:spcPct val="150000"/>
              </a:lnSpc>
            </a:pPr>
            <a:r>
              <a:rPr lang="zh-CN" altLang="zh-CN" sz="2000" dirty="0"/>
              <a:t>（</a:t>
            </a:r>
            <a:r>
              <a:rPr lang="en-US" altLang="zh-CN" sz="2000" dirty="0"/>
              <a:t>2</a:t>
            </a:r>
            <a:r>
              <a:rPr lang="zh-CN" altLang="zh-CN" sz="2000" dirty="0"/>
              <a:t>）一个卡特尔成员不是一个大公司的一部分，它们可能在利润诱惑下违反协议。</a:t>
            </a:r>
          </a:p>
          <a:p>
            <a:pPr>
              <a:lnSpc>
                <a:spcPct val="150000"/>
              </a:lnSpc>
            </a:pPr>
            <a:r>
              <a:rPr lang="zh-CN" altLang="zh-CN" sz="2000" dirty="0"/>
              <a:t>【注</a:t>
            </a:r>
            <a:r>
              <a:rPr lang="en-US" altLang="zh-CN" sz="2000" dirty="0"/>
              <a:t>3</a:t>
            </a:r>
            <a:r>
              <a:rPr lang="zh-CN" altLang="zh-CN" sz="2000" dirty="0"/>
              <a:t>】我国企业之间实施共谋或卡特尔是一种违法行为，受到反垄断法律法规的严格禁止。</a:t>
            </a:r>
          </a:p>
          <a:p>
            <a:pPr algn="l">
              <a:lnSpc>
                <a:spcPct val="100000"/>
              </a:lnSpc>
              <a:buClrTx/>
              <a:buSzTx/>
              <a:buFontTx/>
            </a:pPr>
            <a:endParaRPr lang="zh-CN" altLang="en-US" sz="2000" dirty="0">
              <a:sym typeface="+mn-lt"/>
            </a:endParaRPr>
          </a:p>
          <a:p>
            <a:pPr algn="l">
              <a:lnSpc>
                <a:spcPct val="100000"/>
              </a:lnSpc>
              <a:buClrTx/>
              <a:buSzTx/>
              <a:buFontTx/>
            </a:pPr>
            <a:endParaRPr lang="zh-CN" altLang="en-US" sz="2000" dirty="0"/>
          </a:p>
          <a:p>
            <a:pPr algn="l">
              <a:lnSpc>
                <a:spcPct val="100000"/>
              </a:lnSpc>
              <a:buClrTx/>
              <a:buSzTx/>
              <a:buFontTx/>
            </a:pPr>
            <a:endParaRPr lang="zh-CN" altLang="en-US" sz="2400" dirty="0">
              <a:solidFill>
                <a:schemeClr val="bg1"/>
              </a:solidFill>
              <a:sym typeface="+mn-lt"/>
            </a:endParaRPr>
          </a:p>
        </p:txBody>
      </p:sp>
    </p:spTree>
    <p:extLst>
      <p:ext uri="{BB962C8B-B14F-4D97-AF65-F5344CB8AC3E}">
        <p14:creationId xmlns:p14="http://schemas.microsoft.com/office/powerpoint/2010/main" val="2071290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691362" y="717550"/>
            <a:ext cx="11145671" cy="2923877"/>
          </a:xfrm>
          <a:prstGeom prst="rect">
            <a:avLst/>
          </a:prstGeom>
          <a:noFill/>
        </p:spPr>
        <p:txBody>
          <a:bodyPr wrap="square" rtlCol="0" anchor="t">
            <a:spAutoFit/>
          </a:bodyPr>
          <a:lstStyle/>
          <a:p>
            <a:pPr>
              <a:lnSpc>
                <a:spcPct val="150000"/>
              </a:lnSpc>
            </a:pPr>
            <a:r>
              <a:rPr lang="zh-CN" altLang="en-US" sz="2000" dirty="0"/>
              <a:t>（</a:t>
            </a:r>
            <a:r>
              <a:rPr lang="en-US" altLang="zh-CN" sz="2000" dirty="0"/>
              <a:t>2</a:t>
            </a:r>
            <a:r>
              <a:rPr lang="zh-CN" altLang="en-US" sz="2000" dirty="0"/>
              <a:t>）</a:t>
            </a:r>
            <a:r>
              <a:rPr lang="zh-CN" altLang="zh-CN" sz="2000" dirty="0"/>
              <a:t>价格领袖制</a:t>
            </a:r>
            <a:endParaRPr lang="en-US" altLang="zh-CN" sz="2000" dirty="0"/>
          </a:p>
          <a:p>
            <a:pPr>
              <a:lnSpc>
                <a:spcPct val="150000"/>
              </a:lnSpc>
            </a:pPr>
            <a:r>
              <a:rPr lang="zh-CN" altLang="zh-CN" sz="2000" dirty="0"/>
              <a:t>行业中某一个占支配地位的企业率先确定价格，其他企业则参照这个价格来制定和调整本企业产品的价格，与其保持一致。</a:t>
            </a:r>
          </a:p>
          <a:p>
            <a:pPr>
              <a:lnSpc>
                <a:spcPct val="150000"/>
              </a:lnSpc>
            </a:pPr>
            <a:r>
              <a:rPr lang="zh-CN" altLang="zh-CN" sz="2000" dirty="0"/>
              <a:t>【注】领袖企业在确定产品价格时，不能只考虑本企业利益，还必须考虑到整个行业的供求状况</a:t>
            </a:r>
          </a:p>
          <a:p>
            <a:pPr algn="l">
              <a:lnSpc>
                <a:spcPct val="100000"/>
              </a:lnSpc>
              <a:buClrTx/>
              <a:buSzTx/>
              <a:buFontTx/>
            </a:pPr>
            <a:endParaRPr lang="zh-CN" altLang="en-US" sz="2000" dirty="0">
              <a:sym typeface="+mn-lt"/>
            </a:endParaRPr>
          </a:p>
          <a:p>
            <a:pPr algn="l">
              <a:lnSpc>
                <a:spcPct val="100000"/>
              </a:lnSpc>
              <a:buClrTx/>
              <a:buSzTx/>
              <a:buFontTx/>
            </a:pPr>
            <a:endParaRPr lang="zh-CN" altLang="en-US" sz="2000" dirty="0"/>
          </a:p>
          <a:p>
            <a:pPr algn="l">
              <a:lnSpc>
                <a:spcPct val="100000"/>
              </a:lnSpc>
              <a:buClrTx/>
              <a:buSzTx/>
              <a:buFontTx/>
            </a:pPr>
            <a:endParaRPr lang="zh-CN" altLang="en-US" sz="2400" dirty="0">
              <a:solidFill>
                <a:schemeClr val="bg1"/>
              </a:solidFill>
              <a:sym typeface="+mn-lt"/>
            </a:endParaRPr>
          </a:p>
        </p:txBody>
      </p:sp>
    </p:spTree>
    <p:extLst>
      <p:ext uri="{BB962C8B-B14F-4D97-AF65-F5344CB8AC3E}">
        <p14:creationId xmlns:p14="http://schemas.microsoft.com/office/powerpoint/2010/main" val="9430178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092200" y="1596404"/>
            <a:ext cx="10007600" cy="4651979"/>
          </a:xfrm>
          <a:prstGeom prst="rect">
            <a:avLst/>
          </a:prstGeom>
          <a:noFill/>
        </p:spPr>
        <p:txBody>
          <a:bodyPr wrap="square" rtlCol="0">
            <a:spAutoFit/>
          </a:bodyPr>
          <a:lstStyle/>
          <a:p>
            <a:pPr>
              <a:lnSpc>
                <a:spcPct val="150000"/>
              </a:lnSpc>
            </a:pPr>
            <a:r>
              <a:rPr lang="zh-CN" altLang="en-US" sz="2000" dirty="0"/>
              <a:t>一、单选题</a:t>
            </a:r>
          </a:p>
          <a:p>
            <a:pPr>
              <a:lnSpc>
                <a:spcPct val="150000"/>
              </a:lnSpc>
            </a:pPr>
            <a:r>
              <a:rPr lang="en-US" altLang="zh-CN" sz="2000" dirty="0"/>
              <a:t>1.</a:t>
            </a:r>
            <a:r>
              <a:rPr lang="zh-CN" altLang="zh-CN" sz="2000" dirty="0"/>
              <a:t>关于完全垄断市场的需求曲线的说法，正确的是</a:t>
            </a:r>
            <a:r>
              <a:rPr lang="en-US" altLang="zh-CN" sz="2000" dirty="0"/>
              <a:t>(</a:t>
            </a:r>
            <a:r>
              <a:rPr lang="zh-CN" altLang="zh-CN" sz="2000" dirty="0"/>
              <a:t>　</a:t>
            </a:r>
            <a:r>
              <a:rPr lang="en-US" altLang="zh-CN" sz="2000" dirty="0"/>
              <a:t>)</a:t>
            </a:r>
            <a:r>
              <a:rPr lang="zh-CN" altLang="zh-CN" sz="2000" dirty="0"/>
              <a:t>。</a:t>
            </a:r>
          </a:p>
          <a:p>
            <a:pPr>
              <a:lnSpc>
                <a:spcPct val="150000"/>
              </a:lnSpc>
            </a:pPr>
            <a:r>
              <a:rPr lang="zh-CN" altLang="zh-CN" sz="2000" dirty="0"/>
              <a:t>　　</a:t>
            </a:r>
            <a:r>
              <a:rPr lang="en-US" altLang="zh-CN" sz="2000" dirty="0"/>
              <a:t>A.</a:t>
            </a:r>
            <a:r>
              <a:rPr lang="zh-CN" altLang="zh-CN" sz="2000" dirty="0"/>
              <a:t>垄断企业的需求曲线是一条平行于横轴的水平线</a:t>
            </a:r>
          </a:p>
          <a:p>
            <a:pPr>
              <a:lnSpc>
                <a:spcPct val="150000"/>
              </a:lnSpc>
            </a:pPr>
            <a:r>
              <a:rPr lang="zh-CN" altLang="zh-CN" sz="2000" dirty="0"/>
              <a:t>　　</a:t>
            </a:r>
            <a:r>
              <a:rPr lang="en-US" altLang="zh-CN" sz="2000" dirty="0"/>
              <a:t>B.</a:t>
            </a:r>
            <a:r>
              <a:rPr lang="zh-CN" altLang="zh-CN" sz="2000" dirty="0"/>
              <a:t>整个行业的需求曲线是一条平行于横轴的水平线</a:t>
            </a:r>
          </a:p>
          <a:p>
            <a:pPr>
              <a:lnSpc>
                <a:spcPct val="150000"/>
              </a:lnSpc>
            </a:pPr>
            <a:r>
              <a:rPr lang="zh-CN" altLang="zh-CN" sz="2000" dirty="0"/>
              <a:t>　　</a:t>
            </a:r>
            <a:r>
              <a:rPr lang="en-US" altLang="zh-CN" sz="2000" dirty="0"/>
              <a:t>C.</a:t>
            </a:r>
            <a:r>
              <a:rPr lang="zh-CN" altLang="zh-CN" sz="2000" dirty="0"/>
              <a:t>垄断企业的需求曲线与完全竞争企业的需求曲线相同</a:t>
            </a:r>
          </a:p>
          <a:p>
            <a:pPr>
              <a:lnSpc>
                <a:spcPct val="150000"/>
              </a:lnSpc>
            </a:pPr>
            <a:r>
              <a:rPr lang="zh-CN" altLang="zh-CN" sz="2000" dirty="0"/>
              <a:t>　　</a:t>
            </a:r>
            <a:r>
              <a:rPr lang="en-US" altLang="zh-CN" sz="2000" dirty="0"/>
              <a:t>D.</a:t>
            </a:r>
            <a:r>
              <a:rPr lang="zh-CN" altLang="zh-CN" sz="2000" dirty="0"/>
              <a:t>整个行业的需求曲线与垄断企业的需求曲线相同</a:t>
            </a:r>
          </a:p>
          <a:p>
            <a:pPr>
              <a:lnSpc>
                <a:spcPct val="150000"/>
              </a:lnSpc>
            </a:pPr>
            <a:r>
              <a:rPr lang="en-US" altLang="zh-CN" sz="2000" dirty="0"/>
              <a:t>2.</a:t>
            </a:r>
            <a:r>
              <a:rPr lang="zh-CN" altLang="zh-CN" sz="2000" dirty="0"/>
              <a:t>完全垄断企业进行产量和价格决策的基本原则是</a:t>
            </a:r>
            <a:r>
              <a:rPr lang="en-US" altLang="zh-CN" sz="2000" dirty="0"/>
              <a:t>(</a:t>
            </a:r>
            <a:r>
              <a:rPr lang="zh-CN" altLang="zh-CN" sz="2000" dirty="0"/>
              <a:t>　</a:t>
            </a:r>
            <a:r>
              <a:rPr lang="en-US" altLang="zh-CN" sz="2000" dirty="0"/>
              <a:t>)</a:t>
            </a:r>
            <a:r>
              <a:rPr lang="zh-CN" altLang="zh-CN" sz="2000" dirty="0"/>
              <a:t>。</a:t>
            </a:r>
          </a:p>
          <a:p>
            <a:pPr>
              <a:lnSpc>
                <a:spcPct val="150000"/>
              </a:lnSpc>
            </a:pPr>
            <a:r>
              <a:rPr lang="zh-CN" altLang="zh-CN" sz="2000" dirty="0"/>
              <a:t>　　</a:t>
            </a:r>
            <a:r>
              <a:rPr lang="en-US" altLang="zh-CN" sz="2000" dirty="0"/>
              <a:t>A.</a:t>
            </a:r>
            <a:r>
              <a:rPr lang="zh-CN" altLang="zh-CN" sz="2000" dirty="0"/>
              <a:t>边际成本大于边际收益　　</a:t>
            </a:r>
            <a:r>
              <a:rPr lang="en-US" altLang="zh-CN" sz="2000" dirty="0"/>
              <a:t>B.</a:t>
            </a:r>
            <a:r>
              <a:rPr lang="zh-CN" altLang="zh-CN" sz="2000" dirty="0"/>
              <a:t>边际成本小于边际收益</a:t>
            </a:r>
          </a:p>
          <a:p>
            <a:pPr>
              <a:lnSpc>
                <a:spcPct val="150000"/>
              </a:lnSpc>
            </a:pPr>
            <a:r>
              <a:rPr lang="zh-CN" altLang="zh-CN" sz="2000" dirty="0"/>
              <a:t>　　</a:t>
            </a:r>
            <a:r>
              <a:rPr lang="en-US" altLang="zh-CN" sz="2000" dirty="0"/>
              <a:t>C.</a:t>
            </a:r>
            <a:r>
              <a:rPr lang="zh-CN" altLang="zh-CN" sz="2000" dirty="0"/>
              <a:t>边际成本等于边际收益　　</a:t>
            </a:r>
            <a:r>
              <a:rPr lang="en-US" altLang="zh-CN" sz="2000" dirty="0"/>
              <a:t>D.</a:t>
            </a:r>
            <a:r>
              <a:rPr lang="zh-CN" altLang="zh-CN" sz="2000" dirty="0"/>
              <a:t>边际成本不等于边际收益</a:t>
            </a:r>
          </a:p>
          <a:p>
            <a:pPr>
              <a:lnSpc>
                <a:spcPct val="150000"/>
              </a:lnSpc>
            </a:pPr>
            <a:endParaRPr lang="zh-CN" altLang="zh-CN" sz="2000" dirty="0"/>
          </a:p>
        </p:txBody>
      </p:sp>
    </p:spTree>
    <p:extLst>
      <p:ext uri="{BB962C8B-B14F-4D97-AF65-F5344CB8AC3E}">
        <p14:creationId xmlns:p14="http://schemas.microsoft.com/office/powerpoint/2010/main" val="311912700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040765" y="1258780"/>
            <a:ext cx="10007600" cy="5113644"/>
          </a:xfrm>
          <a:prstGeom prst="rect">
            <a:avLst/>
          </a:prstGeom>
          <a:noFill/>
        </p:spPr>
        <p:txBody>
          <a:bodyPr wrap="square" rtlCol="0">
            <a:spAutoFit/>
          </a:bodyPr>
          <a:lstStyle/>
          <a:p>
            <a:pPr>
              <a:lnSpc>
                <a:spcPct val="150000"/>
              </a:lnSpc>
            </a:pPr>
            <a:r>
              <a:rPr lang="en-US" altLang="zh-CN" sz="2000" dirty="0"/>
              <a:t>3.</a:t>
            </a:r>
            <a:r>
              <a:rPr lang="zh-CN" altLang="zh-CN" sz="2000" dirty="0"/>
              <a:t>关于完全垄断企业的定价法则，正确的说法是</a:t>
            </a:r>
            <a:r>
              <a:rPr lang="en-US" altLang="zh-CN" sz="2000" dirty="0"/>
              <a:t>(</a:t>
            </a:r>
            <a:r>
              <a:rPr lang="zh-CN" altLang="zh-CN" sz="2000" dirty="0"/>
              <a:t>　</a:t>
            </a:r>
            <a:r>
              <a:rPr lang="en-US" altLang="zh-CN" sz="2000" dirty="0"/>
              <a:t>)</a:t>
            </a:r>
            <a:r>
              <a:rPr lang="zh-CN" altLang="zh-CN" sz="2000" dirty="0"/>
              <a:t>。</a:t>
            </a:r>
          </a:p>
          <a:p>
            <a:pPr>
              <a:lnSpc>
                <a:spcPct val="150000"/>
              </a:lnSpc>
            </a:pPr>
            <a:r>
              <a:rPr lang="zh-CN" altLang="zh-CN" sz="2000" dirty="0"/>
              <a:t>　　</a:t>
            </a:r>
            <a:r>
              <a:rPr lang="en-US" altLang="zh-CN" sz="2000" dirty="0"/>
              <a:t>A.</a:t>
            </a:r>
            <a:r>
              <a:rPr lang="zh-CN" altLang="zh-CN" sz="2000" dirty="0"/>
              <a:t>当需求价格弹性较低时，垄断者可以确定较高的价格</a:t>
            </a:r>
          </a:p>
          <a:p>
            <a:pPr>
              <a:lnSpc>
                <a:spcPct val="150000"/>
              </a:lnSpc>
            </a:pPr>
            <a:r>
              <a:rPr lang="zh-CN" altLang="zh-CN" sz="2000" dirty="0"/>
              <a:t>　　</a:t>
            </a:r>
            <a:r>
              <a:rPr lang="en-US" altLang="zh-CN" sz="2000" dirty="0"/>
              <a:t>B.</a:t>
            </a:r>
            <a:r>
              <a:rPr lang="zh-CN" altLang="zh-CN" sz="2000" dirty="0"/>
              <a:t>当需求价格弹性较高时，垄断者可以确定较高的价格</a:t>
            </a:r>
          </a:p>
          <a:p>
            <a:pPr>
              <a:lnSpc>
                <a:spcPct val="150000"/>
              </a:lnSpc>
            </a:pPr>
            <a:r>
              <a:rPr lang="zh-CN" altLang="zh-CN" sz="2000" dirty="0"/>
              <a:t>　　</a:t>
            </a:r>
            <a:r>
              <a:rPr lang="en-US" altLang="zh-CN" sz="2000" dirty="0"/>
              <a:t>C.</a:t>
            </a:r>
            <a:r>
              <a:rPr lang="zh-CN" altLang="zh-CN" sz="2000" dirty="0"/>
              <a:t>当需求价格弹性较低时，垄断者可以确定较低的价格</a:t>
            </a:r>
          </a:p>
          <a:p>
            <a:pPr>
              <a:lnSpc>
                <a:spcPct val="150000"/>
              </a:lnSpc>
            </a:pPr>
            <a:r>
              <a:rPr lang="en-US" altLang="zh-CN" sz="2000" dirty="0"/>
              <a:t>       D.</a:t>
            </a:r>
            <a:r>
              <a:rPr lang="zh-CN" altLang="zh-CN" sz="2000" dirty="0"/>
              <a:t>垄断者的定价与需求价格弹性没有关系</a:t>
            </a:r>
            <a:endParaRPr lang="en-US" altLang="zh-CN" sz="2000" dirty="0"/>
          </a:p>
          <a:p>
            <a:pPr>
              <a:lnSpc>
                <a:spcPct val="150000"/>
              </a:lnSpc>
            </a:pPr>
            <a:r>
              <a:rPr lang="en-US" altLang="zh-CN" sz="2000" dirty="0"/>
              <a:t>4.</a:t>
            </a:r>
            <a:r>
              <a:rPr lang="zh-CN" altLang="zh-CN" sz="2000" dirty="0"/>
              <a:t>关于完全垄断企业的收益曲线的说法中正确的是（</a:t>
            </a:r>
            <a:r>
              <a:rPr lang="en-US" altLang="zh-CN" sz="2000" dirty="0"/>
              <a:t>   </a:t>
            </a:r>
            <a:r>
              <a:rPr lang="zh-CN" altLang="zh-CN" sz="2000" dirty="0"/>
              <a:t>）</a:t>
            </a:r>
          </a:p>
          <a:p>
            <a:pPr>
              <a:lnSpc>
                <a:spcPct val="150000"/>
              </a:lnSpc>
            </a:pPr>
            <a:r>
              <a:rPr lang="en-US" altLang="zh-CN" sz="2000" dirty="0"/>
              <a:t>       A.</a:t>
            </a:r>
            <a:r>
              <a:rPr lang="zh-CN" altLang="zh-CN" sz="2000" dirty="0"/>
              <a:t>边际收益曲线在平均收益曲线的下方</a:t>
            </a:r>
          </a:p>
          <a:p>
            <a:pPr>
              <a:lnSpc>
                <a:spcPct val="150000"/>
              </a:lnSpc>
            </a:pPr>
            <a:r>
              <a:rPr lang="en-US" altLang="zh-CN" sz="2000" dirty="0"/>
              <a:t>      B.</a:t>
            </a:r>
            <a:r>
              <a:rPr lang="zh-CN" altLang="zh-CN" sz="2000" dirty="0"/>
              <a:t>边际收益曲线在平均收益曲线的上方</a:t>
            </a:r>
          </a:p>
          <a:p>
            <a:pPr>
              <a:lnSpc>
                <a:spcPct val="150000"/>
              </a:lnSpc>
            </a:pPr>
            <a:r>
              <a:rPr lang="en-US" altLang="zh-CN" sz="2000" dirty="0"/>
              <a:t>      C.</a:t>
            </a:r>
            <a:r>
              <a:rPr lang="zh-CN" altLang="zh-CN" sz="2000" dirty="0"/>
              <a:t>边际收益曲线与平均收益曲线重合 </a:t>
            </a:r>
          </a:p>
          <a:p>
            <a:pPr>
              <a:lnSpc>
                <a:spcPct val="150000"/>
              </a:lnSpc>
            </a:pPr>
            <a:r>
              <a:rPr lang="en-US" altLang="zh-CN" sz="2000" dirty="0"/>
              <a:t>      D.</a:t>
            </a:r>
            <a:r>
              <a:rPr lang="zh-CN" altLang="zh-CN" sz="2000" dirty="0"/>
              <a:t>边际收益曲线与需求曲线是重合的</a:t>
            </a:r>
          </a:p>
          <a:p>
            <a:pPr>
              <a:lnSpc>
                <a:spcPct val="150000"/>
              </a:lnSpc>
            </a:pPr>
            <a:endParaRPr lang="zh-CN" altLang="zh-CN" sz="2000" dirty="0"/>
          </a:p>
        </p:txBody>
      </p:sp>
    </p:spTree>
    <p:extLst>
      <p:ext uri="{BB962C8B-B14F-4D97-AF65-F5344CB8AC3E}">
        <p14:creationId xmlns:p14="http://schemas.microsoft.com/office/powerpoint/2010/main" val="35709275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040765" y="1258780"/>
            <a:ext cx="10007600" cy="2343655"/>
          </a:xfrm>
          <a:prstGeom prst="rect">
            <a:avLst/>
          </a:prstGeom>
          <a:noFill/>
        </p:spPr>
        <p:txBody>
          <a:bodyPr wrap="square" rtlCol="0">
            <a:spAutoFit/>
          </a:bodyPr>
          <a:lstStyle/>
          <a:p>
            <a:pPr>
              <a:lnSpc>
                <a:spcPct val="150000"/>
              </a:lnSpc>
            </a:pPr>
            <a:r>
              <a:rPr lang="zh-CN" altLang="en-US" sz="2000" dirty="0"/>
              <a:t>二、多选题</a:t>
            </a:r>
          </a:p>
          <a:p>
            <a:pPr>
              <a:lnSpc>
                <a:spcPct val="150000"/>
              </a:lnSpc>
            </a:pPr>
            <a:r>
              <a:rPr lang="en-US" altLang="zh-CN" sz="2000" dirty="0"/>
              <a:t>1.</a:t>
            </a:r>
            <a:r>
              <a:rPr lang="zh-CN" altLang="zh-CN" sz="2000" dirty="0"/>
              <a:t>下列属于寡头垄断市场生产者定价模型的有</a:t>
            </a:r>
            <a:r>
              <a:rPr lang="en-US" altLang="zh-CN" sz="2000"/>
              <a:t>(</a:t>
            </a:r>
            <a:r>
              <a:rPr lang="zh-CN" altLang="zh-CN" sz="2000"/>
              <a:t>　</a:t>
            </a:r>
            <a:r>
              <a:rPr lang="en-US" altLang="zh-CN" sz="2000" dirty="0"/>
              <a:t>)</a:t>
            </a:r>
            <a:r>
              <a:rPr lang="zh-CN" altLang="zh-CN" sz="2000" dirty="0"/>
              <a:t>。</a:t>
            </a:r>
          </a:p>
          <a:p>
            <a:pPr>
              <a:lnSpc>
                <a:spcPct val="150000"/>
              </a:lnSpc>
            </a:pPr>
            <a:r>
              <a:rPr lang="zh-CN" altLang="zh-CN" sz="2000" dirty="0"/>
              <a:t>　　</a:t>
            </a:r>
            <a:r>
              <a:rPr lang="en-US" altLang="zh-CN" sz="2000" dirty="0"/>
              <a:t>A.</a:t>
            </a:r>
            <a:r>
              <a:rPr lang="zh-CN" altLang="zh-CN" sz="2000" dirty="0"/>
              <a:t>协议价格制</a:t>
            </a:r>
            <a:r>
              <a:rPr lang="en-US" altLang="zh-CN" sz="2000" dirty="0"/>
              <a:t>  </a:t>
            </a:r>
            <a:r>
              <a:rPr lang="zh-CN" altLang="zh-CN" sz="2000" dirty="0"/>
              <a:t>　　</a:t>
            </a:r>
            <a:r>
              <a:rPr lang="en-US" altLang="zh-CN" sz="2000" dirty="0"/>
              <a:t>B.</a:t>
            </a:r>
            <a:r>
              <a:rPr lang="zh-CN" altLang="zh-CN" sz="2000" dirty="0"/>
              <a:t>完全市场价格</a:t>
            </a:r>
          </a:p>
          <a:p>
            <a:pPr>
              <a:lnSpc>
                <a:spcPct val="150000"/>
              </a:lnSpc>
            </a:pPr>
            <a:r>
              <a:rPr lang="zh-CN" altLang="zh-CN" sz="2000" dirty="0"/>
              <a:t>　　</a:t>
            </a:r>
            <a:r>
              <a:rPr lang="en-US" altLang="zh-CN" sz="2000" dirty="0"/>
              <a:t>C.</a:t>
            </a:r>
            <a:r>
              <a:rPr lang="zh-CN" altLang="zh-CN" sz="2000" dirty="0"/>
              <a:t>内部价格</a:t>
            </a:r>
            <a:r>
              <a:rPr lang="en-US" altLang="zh-CN" sz="2000" dirty="0"/>
              <a:t>    </a:t>
            </a:r>
            <a:r>
              <a:rPr lang="zh-CN" altLang="zh-CN" sz="2000" dirty="0"/>
              <a:t>　　</a:t>
            </a:r>
            <a:r>
              <a:rPr lang="en-US" altLang="zh-CN" sz="2000" dirty="0"/>
              <a:t>D.</a:t>
            </a:r>
            <a:r>
              <a:rPr lang="zh-CN" altLang="zh-CN" sz="2000" dirty="0"/>
              <a:t>公开价格　　</a:t>
            </a:r>
            <a:r>
              <a:rPr lang="en-US" altLang="zh-CN" sz="2000" dirty="0"/>
              <a:t>E.</a:t>
            </a:r>
            <a:r>
              <a:rPr lang="zh-CN" altLang="zh-CN" sz="2000" dirty="0"/>
              <a:t>价格领袖制</a:t>
            </a:r>
          </a:p>
          <a:p>
            <a:pPr>
              <a:lnSpc>
                <a:spcPct val="150000"/>
              </a:lnSpc>
            </a:pPr>
            <a:endParaRPr lang="en-US" altLang="zh-CN" sz="2000" dirty="0"/>
          </a:p>
        </p:txBody>
      </p:sp>
    </p:spTree>
    <p:extLst>
      <p:ext uri="{BB962C8B-B14F-4D97-AF65-F5344CB8AC3E}">
        <p14:creationId xmlns:p14="http://schemas.microsoft.com/office/powerpoint/2010/main" val="12111299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692150" y="2332343"/>
            <a:ext cx="10552550" cy="1806264"/>
          </a:xfrm>
          <a:prstGeom prst="rect">
            <a:avLst/>
          </a:prstGeom>
        </p:spPr>
        <p:txBody>
          <a:bodyPr wrap="square">
            <a:spAutoFit/>
          </a:bodyPr>
          <a:lstStyle/>
          <a:p>
            <a:pPr algn="ctr">
              <a:lnSpc>
                <a:spcPct val="150000"/>
              </a:lnSpc>
              <a:spcBef>
                <a:spcPts val="750"/>
              </a:spcBef>
              <a:spcAft>
                <a:spcPts val="750"/>
              </a:spcAft>
            </a:pPr>
            <a:r>
              <a:rPr lang="en-US" altLang="zh-CN" sz="8800" b="1" kern="100" dirty="0">
                <a:solidFill>
                  <a:srgbClr val="002060"/>
                </a:solidFill>
                <a:latin typeface="黑体" panose="02010609060101010101" pitchFamily="49" charset="-122"/>
                <a:ea typeface="黑体" panose="02010609060101010101" pitchFamily="49" charset="-122"/>
                <a:cs typeface="Times New Roman" panose="02020603050405020304" pitchFamily="18" charset="0"/>
              </a:rPr>
              <a:t>Thank</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 name="矩形 13">
            <a:extLst>
              <a:ext uri="{FF2B5EF4-FFF2-40B4-BE49-F238E27FC236}">
                <a16:creationId xmlns:a16="http://schemas.microsoft.com/office/drawing/2014/main" id="{7F289097-BACE-4ADF-A6DD-4469F39FDD58}"/>
              </a:ext>
            </a:extLst>
          </p:cNvPr>
          <p:cNvSpPr/>
          <p:nvPr/>
        </p:nvSpPr>
        <p:spPr>
          <a:xfrm>
            <a:off x="3237487" y="818457"/>
            <a:ext cx="6588093" cy="523220"/>
          </a:xfrm>
          <a:prstGeom prst="rect">
            <a:avLst/>
          </a:prstGeom>
        </p:spPr>
        <p:txBody>
          <a:bodyPr wrap="square">
            <a:spAutoFit/>
          </a:bodyPr>
          <a:lstStyle/>
          <a:p>
            <a:pPr algn="ctr">
              <a:buClrTx/>
              <a:buSzTx/>
              <a:buFontTx/>
            </a:pPr>
            <a:r>
              <a:rPr lang="zh-CN" altLang="en-US" sz="2800" kern="0" dirty="0">
                <a:effectLst>
                  <a:glow rad="63500">
                    <a:prstClr val="white">
                      <a:lumMod val="65000"/>
                      <a:alpha val="40000"/>
                    </a:prstClr>
                  </a:glow>
                </a:effectLst>
                <a:cs typeface="+mn-ea"/>
              </a:rPr>
              <a:t>第四章  市场结构理论</a:t>
            </a:r>
          </a:p>
        </p:txBody>
      </p:sp>
      <p:sp>
        <p:nvSpPr>
          <p:cNvPr id="31" name="文本框 30">
            <a:extLst>
              <a:ext uri="{FF2B5EF4-FFF2-40B4-BE49-F238E27FC236}">
                <a16:creationId xmlns:a16="http://schemas.microsoft.com/office/drawing/2014/main" id="{E0D6A45B-4708-4F68-8EBB-E9D474FFB8CF}"/>
              </a:ext>
            </a:extLst>
          </p:cNvPr>
          <p:cNvSpPr txBox="1"/>
          <p:nvPr/>
        </p:nvSpPr>
        <p:spPr>
          <a:xfrm>
            <a:off x="1068070" y="1351915"/>
            <a:ext cx="9779000" cy="2677656"/>
          </a:xfrm>
          <a:prstGeom prst="rect">
            <a:avLst/>
          </a:prstGeom>
          <a:noFill/>
        </p:spPr>
        <p:txBody>
          <a:bodyPr wrap="square" rtlCol="0" anchor="t">
            <a:spAutoFit/>
          </a:bodyPr>
          <a:lstStyle/>
          <a:p>
            <a:pPr algn="l">
              <a:lnSpc>
                <a:spcPct val="150000"/>
              </a:lnSpc>
              <a:buClrTx/>
              <a:buSzTx/>
              <a:buFontTx/>
            </a:pPr>
            <a:r>
              <a:rPr lang="zh-CN" altLang="en-US" sz="2400" dirty="0">
                <a:sym typeface="+mn-lt"/>
              </a:rPr>
              <a:t>市        市场结构的类型</a:t>
            </a:r>
          </a:p>
          <a:p>
            <a:pPr algn="l">
              <a:lnSpc>
                <a:spcPct val="150000"/>
              </a:lnSpc>
              <a:buClrTx/>
              <a:buSzTx/>
              <a:buFontTx/>
            </a:pPr>
            <a:r>
              <a:rPr lang="zh-CN" altLang="en-US" sz="2400" dirty="0">
                <a:sym typeface="+mn-lt"/>
              </a:rPr>
              <a:t>场理    完全竞争市场中生产者的行为</a:t>
            </a:r>
          </a:p>
          <a:p>
            <a:pPr algn="l">
              <a:lnSpc>
                <a:spcPct val="150000"/>
              </a:lnSpc>
              <a:buClrTx/>
              <a:buSzTx/>
              <a:buFontTx/>
            </a:pPr>
            <a:r>
              <a:rPr lang="zh-CN" altLang="en-US" sz="2400" dirty="0">
                <a:sym typeface="+mn-lt"/>
              </a:rPr>
              <a:t>结论    完全垄断市场中生产者的行为</a:t>
            </a:r>
          </a:p>
          <a:p>
            <a:pPr algn="l">
              <a:lnSpc>
                <a:spcPct val="150000"/>
              </a:lnSpc>
              <a:buClrTx/>
              <a:buSzTx/>
              <a:buFontTx/>
            </a:pPr>
            <a:r>
              <a:rPr lang="zh-CN" altLang="en-US" sz="2400" dirty="0">
                <a:sym typeface="+mn-lt"/>
              </a:rPr>
              <a:t>构       垄断竞争市场和寡头垄断市场中生产者的行为</a:t>
            </a:r>
          </a:p>
          <a:p>
            <a:pPr algn="l">
              <a:lnSpc>
                <a:spcPct val="100000"/>
              </a:lnSpc>
              <a:buClrTx/>
              <a:buSzTx/>
              <a:buFontTx/>
            </a:pPr>
            <a:endParaRPr lang="zh-CN" altLang="en-US" sz="2400" dirty="0">
              <a:solidFill>
                <a:schemeClr val="bg1"/>
              </a:solidFill>
            </a:endParaRPr>
          </a:p>
        </p:txBody>
      </p:sp>
      <p:sp>
        <p:nvSpPr>
          <p:cNvPr id="32" name="左大括号 31">
            <a:extLst>
              <a:ext uri="{FF2B5EF4-FFF2-40B4-BE49-F238E27FC236}">
                <a16:creationId xmlns:a16="http://schemas.microsoft.com/office/drawing/2014/main" id="{3DD73637-F1D3-47F9-9064-0F4C79EE7F8D}"/>
              </a:ext>
            </a:extLst>
          </p:cNvPr>
          <p:cNvSpPr/>
          <p:nvPr/>
        </p:nvSpPr>
        <p:spPr>
          <a:xfrm>
            <a:off x="1814732" y="1742873"/>
            <a:ext cx="82195" cy="1506763"/>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068070" y="1376680"/>
            <a:ext cx="9779000" cy="4458400"/>
          </a:xfrm>
          <a:prstGeom prst="rect">
            <a:avLst/>
          </a:prstGeom>
          <a:noFill/>
        </p:spPr>
        <p:txBody>
          <a:bodyPr wrap="square" rtlCol="0" anchor="t">
            <a:spAutoFit/>
          </a:bodyPr>
          <a:lstStyle/>
          <a:p>
            <a:pPr algn="l">
              <a:lnSpc>
                <a:spcPct val="150000"/>
              </a:lnSpc>
              <a:buClrTx/>
              <a:buSzTx/>
              <a:buFontTx/>
              <a:defRPr/>
            </a:pPr>
            <a:r>
              <a:rPr lang="zh-CN" altLang="en-US" sz="2000" dirty="0">
                <a:sym typeface="+mn-ea"/>
              </a:rPr>
              <a:t>三、</a:t>
            </a:r>
            <a:r>
              <a:rPr lang="zh-CN" altLang="en-US" sz="2000" dirty="0">
                <a:sym typeface="+mn-lt"/>
              </a:rPr>
              <a:t>完全垄断市场中生产者的行为</a:t>
            </a:r>
          </a:p>
          <a:p>
            <a:pPr algn="l">
              <a:lnSpc>
                <a:spcPct val="150000"/>
              </a:lnSpc>
              <a:buClrTx/>
              <a:buSzTx/>
              <a:buFontTx/>
              <a:defRPr/>
            </a:pPr>
            <a:r>
              <a:rPr lang="en-US" altLang="zh-CN" sz="2000" dirty="0">
                <a:sym typeface="+mn-lt"/>
              </a:rPr>
              <a:t>1.</a:t>
            </a:r>
            <a:r>
              <a:rPr lang="zh-CN" altLang="en-US" sz="2000" dirty="0">
                <a:sym typeface="+mn-ea"/>
              </a:rPr>
              <a:t>完全垄断市场的需求曲线</a:t>
            </a:r>
          </a:p>
          <a:p>
            <a:pPr algn="l">
              <a:lnSpc>
                <a:spcPct val="150000"/>
              </a:lnSpc>
              <a:buClrTx/>
              <a:buSzTx/>
              <a:buFontTx/>
              <a:defRPr/>
            </a:pPr>
            <a:r>
              <a:rPr lang="zh-CN" altLang="en-US" sz="2000" dirty="0">
                <a:sym typeface="+mn-ea"/>
              </a:rPr>
              <a:t>完全垄断企业的需求曲线就是行业的需求曲线，二者完全相同，这是完全垄断企业和完全竞争市场中企业的一个重要区别。</a:t>
            </a:r>
            <a:endParaRPr lang="zh-CN" altLang="en-US" sz="2000" dirty="0"/>
          </a:p>
          <a:p>
            <a:pPr algn="l">
              <a:lnSpc>
                <a:spcPct val="150000"/>
              </a:lnSpc>
              <a:buClrTx/>
              <a:buSzTx/>
              <a:buFontTx/>
              <a:defRPr/>
            </a:pPr>
            <a:r>
              <a:rPr lang="zh-CN" altLang="en-US" sz="2000" dirty="0">
                <a:sym typeface="+mn-ea"/>
              </a:rPr>
              <a:t>完全垄断企业的需求曲线向右下方倾斜，斜率为负。</a:t>
            </a:r>
          </a:p>
          <a:p>
            <a:pPr algn="l">
              <a:lnSpc>
                <a:spcPct val="150000"/>
              </a:lnSpc>
              <a:buClrTx/>
              <a:buSzTx/>
              <a:buFontTx/>
              <a:defRPr/>
            </a:pPr>
            <a:r>
              <a:rPr lang="en-US" altLang="zh-CN" sz="2000" dirty="0">
                <a:sym typeface="+mn-lt"/>
              </a:rPr>
              <a:t>2.</a:t>
            </a:r>
            <a:r>
              <a:rPr lang="zh-CN" altLang="en-US" sz="2000" dirty="0">
                <a:sym typeface="+mn-ea"/>
              </a:rPr>
              <a:t>完全垄断企业的平均收益与边际收益</a:t>
            </a:r>
          </a:p>
          <a:p>
            <a:pPr algn="l">
              <a:lnSpc>
                <a:spcPct val="150000"/>
              </a:lnSpc>
              <a:buClrTx/>
              <a:buSzTx/>
              <a:buFontTx/>
              <a:defRPr/>
            </a:pPr>
            <a:r>
              <a:rPr lang="zh-CN" altLang="en-US" sz="2400" dirty="0">
                <a:solidFill>
                  <a:srgbClr val="FFC000"/>
                </a:solidFill>
                <a:sym typeface="+mn-ea"/>
              </a:rPr>
              <a:t>在完全垄断市场上，企业的平均收益AR＝单位产品</a:t>
            </a:r>
            <a:endParaRPr lang="en-US" altLang="zh-CN" sz="2400" dirty="0">
              <a:solidFill>
                <a:srgbClr val="FFC000"/>
              </a:solidFill>
              <a:sym typeface="+mn-ea"/>
            </a:endParaRPr>
          </a:p>
          <a:p>
            <a:pPr algn="l">
              <a:lnSpc>
                <a:spcPct val="150000"/>
              </a:lnSpc>
              <a:buClrTx/>
              <a:buSzTx/>
              <a:buFontTx/>
              <a:defRPr/>
            </a:pPr>
            <a:r>
              <a:rPr lang="zh-CN" altLang="en-US" sz="2400" dirty="0">
                <a:solidFill>
                  <a:srgbClr val="FFC000"/>
                </a:solidFill>
                <a:sym typeface="+mn-ea"/>
              </a:rPr>
              <a:t>的价格P</a:t>
            </a:r>
            <a:endParaRPr lang="zh-CN" altLang="en-US" sz="2400" dirty="0">
              <a:solidFill>
                <a:srgbClr val="FFC000"/>
              </a:solidFill>
            </a:endParaRPr>
          </a:p>
          <a:p>
            <a:pPr algn="l">
              <a:lnSpc>
                <a:spcPct val="150000"/>
              </a:lnSpc>
              <a:buClrTx/>
              <a:buSzTx/>
              <a:buFontTx/>
              <a:defRPr/>
            </a:pPr>
            <a:r>
              <a:rPr lang="zh-CN" altLang="en-US" sz="2400" dirty="0">
                <a:solidFill>
                  <a:srgbClr val="FFC000"/>
                </a:solidFill>
                <a:sym typeface="+mn-ea"/>
              </a:rPr>
              <a:t>企业的边际收益MR＜平均收益AR</a:t>
            </a:r>
            <a:endParaRPr lang="zh-CN" altLang="en-US" sz="1400" dirty="0">
              <a:solidFill>
                <a:schemeClr val="bg1"/>
              </a:solidFill>
              <a:sym typeface="+mn-lt"/>
            </a:endParaRPr>
          </a:p>
        </p:txBody>
      </p:sp>
      <p:pic>
        <p:nvPicPr>
          <p:cNvPr id="2" name="图片 1"/>
          <p:cNvPicPr>
            <a:picLocks noChangeAspect="1"/>
          </p:cNvPicPr>
          <p:nvPr/>
        </p:nvPicPr>
        <p:blipFill>
          <a:blip r:embed="rId4"/>
          <a:stretch>
            <a:fillRect/>
          </a:stretch>
        </p:blipFill>
        <p:spPr>
          <a:xfrm>
            <a:off x="8142439" y="3789310"/>
            <a:ext cx="3228975" cy="2238375"/>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068070" y="1376680"/>
            <a:ext cx="9779000" cy="5539978"/>
          </a:xfrm>
          <a:prstGeom prst="rect">
            <a:avLst/>
          </a:prstGeom>
          <a:noFill/>
        </p:spPr>
        <p:txBody>
          <a:bodyPr wrap="square" rtlCol="0" anchor="t">
            <a:spAutoFit/>
          </a:bodyPr>
          <a:lstStyle/>
          <a:p>
            <a:pPr algn="l">
              <a:lnSpc>
                <a:spcPct val="150000"/>
              </a:lnSpc>
              <a:buClrTx/>
              <a:buSzTx/>
              <a:buFontTx/>
              <a:defRPr/>
            </a:pPr>
            <a:r>
              <a:rPr lang="zh-CN" altLang="en-US" sz="2000" dirty="0">
                <a:sym typeface="+mn-ea"/>
              </a:rPr>
              <a:t>原因是单位产品价格随着销售量的增加而下降，如：</a:t>
            </a:r>
            <a:endParaRPr lang="zh-CN" altLang="en-US" sz="2000" dirty="0"/>
          </a:p>
          <a:p>
            <a:pPr algn="l">
              <a:lnSpc>
                <a:spcPct val="150000"/>
              </a:lnSpc>
              <a:buClrTx/>
              <a:buSzTx/>
              <a:buFontTx/>
              <a:defRPr/>
            </a:pPr>
            <a:r>
              <a:rPr lang="zh-CN" altLang="en-US" sz="2000" dirty="0">
                <a:sym typeface="+mn-ea"/>
              </a:rPr>
              <a:t>（1）企业销售1单位产品，价格为11元，总收益=11元。</a:t>
            </a:r>
            <a:endParaRPr lang="zh-CN" altLang="en-US" sz="2000" dirty="0"/>
          </a:p>
          <a:p>
            <a:pPr algn="l">
              <a:lnSpc>
                <a:spcPct val="150000"/>
              </a:lnSpc>
              <a:buClrTx/>
              <a:buSzTx/>
              <a:buFontTx/>
              <a:defRPr/>
            </a:pPr>
            <a:r>
              <a:rPr lang="zh-CN" altLang="en-US" sz="2000" dirty="0">
                <a:sym typeface="+mn-ea"/>
              </a:rPr>
              <a:t>（2）企业增加1个单位销售，即销售2单位产品时，单位价格降为10元，</a:t>
            </a:r>
            <a:endParaRPr lang="zh-CN" altLang="en-US" sz="2000" dirty="0"/>
          </a:p>
          <a:p>
            <a:pPr algn="l">
              <a:lnSpc>
                <a:spcPct val="150000"/>
              </a:lnSpc>
              <a:buClrTx/>
              <a:buSzTx/>
              <a:buFontTx/>
              <a:defRPr/>
            </a:pPr>
            <a:r>
              <a:rPr lang="zh-CN" altLang="en-US" sz="2000" dirty="0">
                <a:sym typeface="+mn-ea"/>
              </a:rPr>
              <a:t>总收益=2*10=20元，</a:t>
            </a:r>
            <a:endParaRPr lang="zh-CN" altLang="en-US" sz="2000" dirty="0"/>
          </a:p>
          <a:p>
            <a:pPr algn="l">
              <a:lnSpc>
                <a:spcPct val="150000"/>
              </a:lnSpc>
              <a:buClrTx/>
              <a:buSzTx/>
              <a:buFontTx/>
              <a:defRPr/>
            </a:pPr>
            <a:r>
              <a:rPr lang="zh-CN" altLang="en-US" sz="2000" dirty="0">
                <a:sym typeface="+mn-ea"/>
              </a:rPr>
              <a:t>平均收益=20/2=10元，等于产品价格</a:t>
            </a:r>
            <a:endParaRPr lang="zh-CN" altLang="en-US" sz="2000" dirty="0"/>
          </a:p>
          <a:p>
            <a:pPr algn="l">
              <a:lnSpc>
                <a:spcPct val="150000"/>
              </a:lnSpc>
              <a:buClrTx/>
              <a:buSzTx/>
              <a:buFontTx/>
              <a:defRPr/>
            </a:pPr>
            <a:r>
              <a:rPr lang="zh-CN" altLang="en-US" sz="2000" dirty="0">
                <a:sym typeface="+mn-ea"/>
              </a:rPr>
              <a:t>边际收益=（20-11）/1=9，小于平均收益</a:t>
            </a:r>
            <a:endParaRPr lang="zh-CN" altLang="en-US" sz="2000" dirty="0"/>
          </a:p>
          <a:p>
            <a:pPr algn="l">
              <a:lnSpc>
                <a:spcPct val="150000"/>
              </a:lnSpc>
              <a:buClrTx/>
              <a:buSzTx/>
              <a:buFontTx/>
              <a:defRPr/>
            </a:pPr>
            <a:r>
              <a:rPr lang="zh-CN" altLang="en-US" sz="2000" dirty="0">
                <a:sym typeface="+mn-ea"/>
              </a:rPr>
              <a:t>（3）企业又增加1个单位销售,即销售3单位产品时，单位价格降为9元。</a:t>
            </a:r>
            <a:endParaRPr lang="zh-CN" altLang="en-US" sz="2000" dirty="0"/>
          </a:p>
          <a:p>
            <a:pPr algn="l">
              <a:lnSpc>
                <a:spcPct val="150000"/>
              </a:lnSpc>
              <a:buClrTx/>
              <a:buSzTx/>
              <a:buFontTx/>
              <a:defRPr/>
            </a:pPr>
            <a:r>
              <a:rPr lang="zh-CN" altLang="en-US" sz="2000" dirty="0">
                <a:sym typeface="+mn-ea"/>
              </a:rPr>
              <a:t>总收益=3*9=27元，</a:t>
            </a:r>
            <a:endParaRPr lang="zh-CN" altLang="en-US" sz="2000" dirty="0"/>
          </a:p>
          <a:p>
            <a:pPr algn="l">
              <a:lnSpc>
                <a:spcPct val="150000"/>
              </a:lnSpc>
              <a:buClrTx/>
              <a:buSzTx/>
              <a:buFontTx/>
              <a:defRPr/>
            </a:pPr>
            <a:r>
              <a:rPr lang="zh-CN" altLang="en-US" sz="2000" dirty="0">
                <a:sym typeface="+mn-ea"/>
              </a:rPr>
              <a:t>平均收益=27/3=9元，等于产品价格；</a:t>
            </a:r>
            <a:endParaRPr lang="zh-CN" altLang="en-US" sz="2000" dirty="0"/>
          </a:p>
          <a:p>
            <a:pPr algn="l">
              <a:lnSpc>
                <a:spcPct val="150000"/>
              </a:lnSpc>
              <a:buClrTx/>
              <a:buSzTx/>
              <a:buFontTx/>
              <a:defRPr/>
            </a:pPr>
            <a:r>
              <a:rPr lang="zh-CN" altLang="en-US" sz="2000" dirty="0">
                <a:sym typeface="+mn-ea"/>
              </a:rPr>
              <a:t>边际收益=（27-20）/1=7元，小于平均收益。</a:t>
            </a:r>
            <a:endParaRPr lang="zh-CN" altLang="en-US" sz="2000" dirty="0"/>
          </a:p>
          <a:p>
            <a:pPr algn="l">
              <a:lnSpc>
                <a:spcPct val="100000"/>
              </a:lnSpc>
              <a:buClrTx/>
              <a:buSzTx/>
              <a:buFontTx/>
              <a:defRPr/>
            </a:pPr>
            <a:endParaRPr lang="zh-CN" altLang="en-US" sz="2000" dirty="0">
              <a:sym typeface="+mn-ea"/>
            </a:endParaRPr>
          </a:p>
          <a:p>
            <a:pPr algn="l">
              <a:lnSpc>
                <a:spcPct val="100000"/>
              </a:lnSpc>
              <a:buClrTx/>
              <a:buSzTx/>
              <a:buFontTx/>
              <a:defRPr/>
            </a:pPr>
            <a:endParaRPr lang="zh-CN" altLang="en-US" sz="2000" dirty="0"/>
          </a:p>
          <a:p>
            <a:pPr algn="l">
              <a:buClrTx/>
              <a:buSzTx/>
              <a:buFontTx/>
              <a:defRPr/>
            </a:pPr>
            <a:endParaRPr lang="zh-CN" altLang="en-US" sz="1400" dirty="0">
              <a:solidFill>
                <a:schemeClr val="bg1"/>
              </a:solidFill>
              <a:sym typeface="+mn-lt"/>
            </a:endParaRPr>
          </a:p>
        </p:txBody>
      </p:sp>
    </p:spTree>
    <p:extLst>
      <p:ext uri="{BB962C8B-B14F-4D97-AF65-F5344CB8AC3E}">
        <p14:creationId xmlns:p14="http://schemas.microsoft.com/office/powerpoint/2010/main" val="8630977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Box 38"/>
          <p:cNvSpPr txBox="1"/>
          <p:nvPr/>
        </p:nvSpPr>
        <p:spPr>
          <a:xfrm>
            <a:off x="278087" y="1331921"/>
            <a:ext cx="11635824" cy="1684051"/>
          </a:xfrm>
          <a:prstGeom prst="rect">
            <a:avLst/>
          </a:prstGeom>
          <a:noFill/>
        </p:spPr>
        <p:txBody>
          <a:bodyPr wrap="square" lIns="0" rIns="0" bIns="0" rtlCol="0">
            <a:spAutoFit/>
          </a:bodyPr>
          <a:lstStyle/>
          <a:p>
            <a:r>
              <a:rPr lang="zh-CN" altLang="en-US" sz="2000" dirty="0"/>
              <a:t>完全垄断企业的收益曲线</a:t>
            </a:r>
          </a:p>
          <a:p>
            <a:pPr>
              <a:lnSpc>
                <a:spcPct val="150000"/>
              </a:lnSpc>
            </a:pPr>
            <a:r>
              <a:rPr lang="zh-CN" altLang="zh-CN" sz="2000" b="1" dirty="0">
                <a:solidFill>
                  <a:srgbClr val="FF0000"/>
                </a:solidFill>
              </a:rPr>
              <a:t>【结论】</a:t>
            </a:r>
            <a:r>
              <a:rPr lang="zh-CN" altLang="zh-CN" sz="2000" dirty="0"/>
              <a:t>完全垄断企业</a:t>
            </a:r>
            <a:r>
              <a:rPr lang="zh-CN" altLang="zh-CN" sz="2000" b="1" dirty="0">
                <a:solidFill>
                  <a:srgbClr val="FF0000"/>
                </a:solidFill>
              </a:rPr>
              <a:t>平均收益曲线与需求曲线是重合</a:t>
            </a:r>
            <a:r>
              <a:rPr lang="zh-CN" altLang="zh-CN" sz="2000" dirty="0"/>
              <a:t>的；但是由于单位产品价格随着销售量的增加而下降，因此</a:t>
            </a:r>
            <a:r>
              <a:rPr lang="zh-CN" altLang="zh-CN" sz="2000" b="1" dirty="0">
                <a:solidFill>
                  <a:srgbClr val="FF0000"/>
                </a:solidFill>
              </a:rPr>
              <a:t>边际收益小于平均收益</a:t>
            </a:r>
            <a:r>
              <a:rPr lang="zh-CN" altLang="zh-CN" sz="2000" dirty="0"/>
              <a:t>，所以</a:t>
            </a:r>
            <a:r>
              <a:rPr lang="zh-CN" altLang="zh-CN" sz="2000" b="1" dirty="0">
                <a:solidFill>
                  <a:srgbClr val="FF0000"/>
                </a:solidFill>
              </a:rPr>
              <a:t>边际收益曲线位于平均收益曲线的下方，而且比平均收益曲线陡峭</a:t>
            </a:r>
            <a:r>
              <a:rPr lang="zh-CN" altLang="zh-CN" sz="2000" b="1" dirty="0"/>
              <a:t>。如图所示：</a:t>
            </a:r>
            <a:endParaRPr lang="zh-CN" altLang="zh-CN" sz="2000" dirty="0"/>
          </a:p>
        </p:txBody>
      </p:sp>
      <p:cxnSp>
        <p:nvCxnSpPr>
          <p:cNvPr id="12" name="直线箭头连接符 11">
            <a:extLst>
              <a:ext uri="{FF2B5EF4-FFF2-40B4-BE49-F238E27FC236}">
                <a16:creationId xmlns:a16="http://schemas.microsoft.com/office/drawing/2014/main" id="{2842CBC2-FFE4-C14F-8C05-0A063DE11298}"/>
              </a:ext>
            </a:extLst>
          </p:cNvPr>
          <p:cNvCxnSpPr>
            <a:cxnSpLocks/>
          </p:cNvCxnSpPr>
          <p:nvPr/>
        </p:nvCxnSpPr>
        <p:spPr>
          <a:xfrm>
            <a:off x="5413934" y="5642713"/>
            <a:ext cx="306059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直线箭头连接符 12">
            <a:extLst>
              <a:ext uri="{FF2B5EF4-FFF2-40B4-BE49-F238E27FC236}">
                <a16:creationId xmlns:a16="http://schemas.microsoft.com/office/drawing/2014/main" id="{724B3EB7-C643-2B42-9FD7-1CA0E8FE0B05}"/>
              </a:ext>
            </a:extLst>
          </p:cNvPr>
          <p:cNvCxnSpPr>
            <a:cxnSpLocks/>
          </p:cNvCxnSpPr>
          <p:nvPr/>
        </p:nvCxnSpPr>
        <p:spPr>
          <a:xfrm flipV="1">
            <a:off x="5413934" y="3594628"/>
            <a:ext cx="0" cy="20686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直线连接符 13">
            <a:extLst>
              <a:ext uri="{FF2B5EF4-FFF2-40B4-BE49-F238E27FC236}">
                <a16:creationId xmlns:a16="http://schemas.microsoft.com/office/drawing/2014/main" id="{DA8C1156-BEFD-C541-B34E-C434F3746AEB}"/>
              </a:ext>
            </a:extLst>
          </p:cNvPr>
          <p:cNvCxnSpPr>
            <a:cxnSpLocks/>
          </p:cNvCxnSpPr>
          <p:nvPr/>
        </p:nvCxnSpPr>
        <p:spPr>
          <a:xfrm flipH="1" flipV="1">
            <a:off x="5418922" y="4312821"/>
            <a:ext cx="2490783" cy="1304010"/>
          </a:xfrm>
          <a:prstGeom prst="line">
            <a:avLst/>
          </a:prstGeom>
          <a:ln w="53975">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15" name="文本框 14">
            <a:extLst>
              <a:ext uri="{FF2B5EF4-FFF2-40B4-BE49-F238E27FC236}">
                <a16:creationId xmlns:a16="http://schemas.microsoft.com/office/drawing/2014/main" id="{96FF931E-750D-BF4D-B349-846BAD01A4A4}"/>
              </a:ext>
            </a:extLst>
          </p:cNvPr>
          <p:cNvSpPr txBox="1"/>
          <p:nvPr/>
        </p:nvSpPr>
        <p:spPr>
          <a:xfrm>
            <a:off x="8541532" y="5561195"/>
            <a:ext cx="364202" cy="369332"/>
          </a:xfrm>
          <a:prstGeom prst="rect">
            <a:avLst/>
          </a:prstGeom>
          <a:noFill/>
        </p:spPr>
        <p:txBody>
          <a:bodyPr wrap="none" rtlCol="0">
            <a:spAutoFit/>
          </a:bodyPr>
          <a:lstStyle/>
          <a:p>
            <a:r>
              <a:rPr kumimoji="1" lang="en-US" altLang="zh-CN" dirty="0"/>
              <a:t>Q</a:t>
            </a:r>
            <a:endParaRPr kumimoji="1" lang="zh-CN" altLang="en-US" dirty="0"/>
          </a:p>
        </p:txBody>
      </p:sp>
      <p:sp>
        <p:nvSpPr>
          <p:cNvPr id="16" name="文本框 15">
            <a:extLst>
              <a:ext uri="{FF2B5EF4-FFF2-40B4-BE49-F238E27FC236}">
                <a16:creationId xmlns:a16="http://schemas.microsoft.com/office/drawing/2014/main" id="{0C2A683A-D8B1-7648-833E-890D225C72AF}"/>
              </a:ext>
            </a:extLst>
          </p:cNvPr>
          <p:cNvSpPr txBox="1"/>
          <p:nvPr/>
        </p:nvSpPr>
        <p:spPr>
          <a:xfrm>
            <a:off x="5008377" y="3429000"/>
            <a:ext cx="338554" cy="369332"/>
          </a:xfrm>
          <a:prstGeom prst="rect">
            <a:avLst/>
          </a:prstGeom>
          <a:noFill/>
        </p:spPr>
        <p:txBody>
          <a:bodyPr wrap="none" rtlCol="0">
            <a:spAutoFit/>
          </a:bodyPr>
          <a:lstStyle/>
          <a:p>
            <a:r>
              <a:rPr kumimoji="1" lang="en-US" altLang="zh-CN" dirty="0"/>
              <a:t>P</a:t>
            </a:r>
            <a:endParaRPr kumimoji="1" lang="zh-CN" altLang="en-US" dirty="0"/>
          </a:p>
        </p:txBody>
      </p:sp>
      <p:sp>
        <p:nvSpPr>
          <p:cNvPr id="17" name="矩形 16">
            <a:extLst>
              <a:ext uri="{FF2B5EF4-FFF2-40B4-BE49-F238E27FC236}">
                <a16:creationId xmlns:a16="http://schemas.microsoft.com/office/drawing/2014/main" id="{22DABE3B-DE23-BE49-8E62-0AE2DD962483}"/>
              </a:ext>
            </a:extLst>
          </p:cNvPr>
          <p:cNvSpPr/>
          <p:nvPr/>
        </p:nvSpPr>
        <p:spPr>
          <a:xfrm>
            <a:off x="6300558" y="4441217"/>
            <a:ext cx="3275256" cy="369332"/>
          </a:xfrm>
          <a:prstGeom prst="rect">
            <a:avLst/>
          </a:prstGeom>
        </p:spPr>
        <p:txBody>
          <a:bodyPr wrap="none">
            <a:spAutoFit/>
          </a:bodyPr>
          <a:lstStyle/>
          <a:p>
            <a:r>
              <a:rPr lang="zh-CN" altLang="en-US" dirty="0"/>
              <a:t>平均收益</a:t>
            </a:r>
            <a:r>
              <a:rPr lang="en-US" altLang="zh-CN" dirty="0"/>
              <a:t>AR</a:t>
            </a:r>
            <a:r>
              <a:rPr lang="zh-CN" altLang="en-US" dirty="0"/>
              <a:t>和企业的需求曲线</a:t>
            </a:r>
            <a:endParaRPr kumimoji="1" lang="zh-CN" altLang="en-US" dirty="0"/>
          </a:p>
        </p:txBody>
      </p:sp>
      <p:sp>
        <p:nvSpPr>
          <p:cNvPr id="18" name="文本框 17">
            <a:extLst>
              <a:ext uri="{FF2B5EF4-FFF2-40B4-BE49-F238E27FC236}">
                <a16:creationId xmlns:a16="http://schemas.microsoft.com/office/drawing/2014/main" id="{AD82A7C3-015D-AE41-98F8-71216ED41B08}"/>
              </a:ext>
            </a:extLst>
          </p:cNvPr>
          <p:cNvSpPr txBox="1"/>
          <p:nvPr/>
        </p:nvSpPr>
        <p:spPr>
          <a:xfrm>
            <a:off x="5225074" y="6013082"/>
            <a:ext cx="3877985" cy="369332"/>
          </a:xfrm>
          <a:prstGeom prst="rect">
            <a:avLst/>
          </a:prstGeom>
          <a:noFill/>
        </p:spPr>
        <p:txBody>
          <a:bodyPr wrap="none" rtlCol="0">
            <a:spAutoFit/>
          </a:bodyPr>
          <a:lstStyle/>
          <a:p>
            <a:r>
              <a:rPr kumimoji="1" lang="zh-CN" altLang="en-US" dirty="0"/>
              <a:t>完全垄断企业的需求曲线和收益曲线</a:t>
            </a:r>
          </a:p>
        </p:txBody>
      </p:sp>
      <p:sp>
        <p:nvSpPr>
          <p:cNvPr id="19" name="文本框 18">
            <a:extLst>
              <a:ext uri="{FF2B5EF4-FFF2-40B4-BE49-F238E27FC236}">
                <a16:creationId xmlns:a16="http://schemas.microsoft.com/office/drawing/2014/main" id="{2F69E8E8-4F28-3F41-8963-8FCD5382A61A}"/>
              </a:ext>
            </a:extLst>
          </p:cNvPr>
          <p:cNvSpPr txBox="1"/>
          <p:nvPr/>
        </p:nvSpPr>
        <p:spPr>
          <a:xfrm>
            <a:off x="5034025" y="5478640"/>
            <a:ext cx="312906" cy="369332"/>
          </a:xfrm>
          <a:prstGeom prst="rect">
            <a:avLst/>
          </a:prstGeom>
          <a:noFill/>
        </p:spPr>
        <p:txBody>
          <a:bodyPr wrap="none" rtlCol="0">
            <a:spAutoFit/>
          </a:bodyPr>
          <a:lstStyle/>
          <a:p>
            <a:r>
              <a:rPr kumimoji="1" lang="en-US" altLang="zh-CN" dirty="0"/>
              <a:t>0</a:t>
            </a:r>
            <a:endParaRPr kumimoji="1" lang="zh-CN" altLang="en-US" dirty="0"/>
          </a:p>
        </p:txBody>
      </p:sp>
      <p:cxnSp>
        <p:nvCxnSpPr>
          <p:cNvPr id="20" name="直线连接符 19">
            <a:extLst>
              <a:ext uri="{FF2B5EF4-FFF2-40B4-BE49-F238E27FC236}">
                <a16:creationId xmlns:a16="http://schemas.microsoft.com/office/drawing/2014/main" id="{39F2D9F4-A86B-3D4F-8773-25C008A78775}"/>
              </a:ext>
            </a:extLst>
          </p:cNvPr>
          <p:cNvCxnSpPr>
            <a:cxnSpLocks/>
          </p:cNvCxnSpPr>
          <p:nvPr/>
        </p:nvCxnSpPr>
        <p:spPr>
          <a:xfrm flipH="1" flipV="1">
            <a:off x="5418923" y="4344274"/>
            <a:ext cx="1245390" cy="1298439"/>
          </a:xfrm>
          <a:prstGeom prst="line">
            <a:avLst/>
          </a:prstGeom>
          <a:ln w="53975">
            <a:solidFill>
              <a:srgbClr val="C00000"/>
            </a:solidFill>
            <a:prstDash val="solid"/>
          </a:ln>
        </p:spPr>
        <p:style>
          <a:lnRef idx="1">
            <a:schemeClr val="accent1"/>
          </a:lnRef>
          <a:fillRef idx="0">
            <a:schemeClr val="accent1"/>
          </a:fillRef>
          <a:effectRef idx="0">
            <a:schemeClr val="accent1"/>
          </a:effectRef>
          <a:fontRef idx="minor">
            <a:schemeClr val="tx1"/>
          </a:fontRef>
        </p:style>
      </p:cxnSp>
      <p:sp>
        <p:nvSpPr>
          <p:cNvPr id="21" name="矩形 20">
            <a:extLst>
              <a:ext uri="{FF2B5EF4-FFF2-40B4-BE49-F238E27FC236}">
                <a16:creationId xmlns:a16="http://schemas.microsoft.com/office/drawing/2014/main" id="{3AA59B1D-9866-2C40-9F2A-7CA0C87C19E7}"/>
              </a:ext>
            </a:extLst>
          </p:cNvPr>
          <p:cNvSpPr/>
          <p:nvPr/>
        </p:nvSpPr>
        <p:spPr>
          <a:xfrm>
            <a:off x="5367785" y="4771429"/>
            <a:ext cx="728214" cy="923330"/>
          </a:xfrm>
          <a:prstGeom prst="rect">
            <a:avLst/>
          </a:prstGeom>
        </p:spPr>
        <p:txBody>
          <a:bodyPr wrap="square">
            <a:spAutoFit/>
          </a:bodyPr>
          <a:lstStyle/>
          <a:p>
            <a:r>
              <a:rPr lang="zh-CN" altLang="en-US" dirty="0"/>
              <a:t>边际收益</a:t>
            </a:r>
            <a:r>
              <a:rPr lang="en-US" altLang="zh-CN" dirty="0"/>
              <a:t>MR</a:t>
            </a:r>
            <a:endParaRPr kumimoji="1" lang="zh-CN" altLang="en-US" dirty="0"/>
          </a:p>
        </p:txBody>
      </p:sp>
      <p:cxnSp>
        <p:nvCxnSpPr>
          <p:cNvPr id="22" name="直接连接符 21">
            <a:extLst>
              <a:ext uri="{FF2B5EF4-FFF2-40B4-BE49-F238E27FC236}">
                <a16:creationId xmlns:a16="http://schemas.microsoft.com/office/drawing/2014/main" id="{B4C6FA4B-FD1B-4FAD-8A36-ED8DFF9D898F}"/>
              </a:ext>
            </a:extLst>
          </p:cNvPr>
          <p:cNvCxnSpPr/>
          <p:nvPr/>
        </p:nvCxnSpPr>
        <p:spPr>
          <a:xfrm>
            <a:off x="278087" y="1089897"/>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3" name="文本框 22">
            <a:extLst>
              <a:ext uri="{FF2B5EF4-FFF2-40B4-BE49-F238E27FC236}">
                <a16:creationId xmlns:a16="http://schemas.microsoft.com/office/drawing/2014/main" id="{4FB36CC4-3ECA-4E3F-8FC8-C32243729595}"/>
              </a:ext>
            </a:extLst>
          </p:cNvPr>
          <p:cNvSpPr txBox="1"/>
          <p:nvPr/>
        </p:nvSpPr>
        <p:spPr>
          <a:xfrm>
            <a:off x="774022" y="733153"/>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pic>
        <p:nvPicPr>
          <p:cNvPr id="24" name="图片 23" descr="123456">
            <a:extLst>
              <a:ext uri="{FF2B5EF4-FFF2-40B4-BE49-F238E27FC236}">
                <a16:creationId xmlns:a16="http://schemas.microsoft.com/office/drawing/2014/main" id="{F494E235-3A5B-4BC0-9E86-B73B1B2BB205}"/>
              </a:ext>
            </a:extLst>
          </p:cNvPr>
          <p:cNvPicPr>
            <a:picLocks noChangeAspect="1"/>
          </p:cNvPicPr>
          <p:nvPr/>
        </p:nvPicPr>
        <p:blipFill>
          <a:blip r:embed="rId3" cstate="print"/>
          <a:stretch>
            <a:fillRect/>
          </a:stretch>
        </p:blipFill>
        <p:spPr>
          <a:xfrm>
            <a:off x="278087" y="529591"/>
            <a:ext cx="495935" cy="495935"/>
          </a:xfrm>
          <a:prstGeom prst="rect">
            <a:avLst/>
          </a:prstGeom>
        </p:spPr>
      </p:pic>
      <p:sp>
        <p:nvSpPr>
          <p:cNvPr id="25" name="任意多边形: 形状 24">
            <a:extLst>
              <a:ext uri="{FF2B5EF4-FFF2-40B4-BE49-F238E27FC236}">
                <a16:creationId xmlns:a16="http://schemas.microsoft.com/office/drawing/2014/main" id="{B4E7665E-2DE8-4E25-9776-21C88B7DE1CB}"/>
              </a:ext>
            </a:extLst>
          </p:cNvPr>
          <p:cNvSpPr/>
          <p:nvPr/>
        </p:nvSpPr>
        <p:spPr>
          <a:xfrm rot="2700000">
            <a:off x="9630539" y="78379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26" name="任意多边形: 形状 25">
            <a:extLst>
              <a:ext uri="{FF2B5EF4-FFF2-40B4-BE49-F238E27FC236}">
                <a16:creationId xmlns:a16="http://schemas.microsoft.com/office/drawing/2014/main" id="{A6AB1C0F-DE75-4A74-8978-29C7D348D216}"/>
              </a:ext>
            </a:extLst>
          </p:cNvPr>
          <p:cNvSpPr/>
          <p:nvPr/>
        </p:nvSpPr>
        <p:spPr>
          <a:xfrm rot="2700000">
            <a:off x="10244746" y="792215"/>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27" name="任意多边形: 形状 26">
            <a:extLst>
              <a:ext uri="{FF2B5EF4-FFF2-40B4-BE49-F238E27FC236}">
                <a16:creationId xmlns:a16="http://schemas.microsoft.com/office/drawing/2014/main" id="{A86ED9DB-31E5-4E57-99A4-A55D2F635EC3}"/>
              </a:ext>
            </a:extLst>
          </p:cNvPr>
          <p:cNvSpPr/>
          <p:nvPr/>
        </p:nvSpPr>
        <p:spPr>
          <a:xfrm rot="2700000">
            <a:off x="10857179" y="779818"/>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Tree>
    <p:extLst>
      <p:ext uri="{BB962C8B-B14F-4D97-AF65-F5344CB8AC3E}">
        <p14:creationId xmlns:p14="http://schemas.microsoft.com/office/powerpoint/2010/main" val="402365605"/>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anim calcmode="lin" valueType="num">
                                      <p:cBhvr>
                                        <p:cTn id="8" dur="500" fill="hold"/>
                                        <p:tgtEl>
                                          <p:spTgt spid="72"/>
                                        </p:tgtEl>
                                        <p:attrNameLst>
                                          <p:attrName>ppt_x</p:attrName>
                                        </p:attrNameLst>
                                      </p:cBhvr>
                                      <p:tavLst>
                                        <p:tav tm="0">
                                          <p:val>
                                            <p:strVal val="#ppt_x"/>
                                          </p:val>
                                        </p:tav>
                                        <p:tav tm="100000">
                                          <p:val>
                                            <p:strVal val="#ppt_x"/>
                                          </p:val>
                                        </p:tav>
                                      </p:tavLst>
                                    </p:anim>
                                    <p:anim calcmode="lin" valueType="num">
                                      <p:cBhvr>
                                        <p:cTn id="9" dur="450" decel="100000" fill="hold"/>
                                        <p:tgtEl>
                                          <p:spTgt spid="7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矩形 6">
            <a:extLst>
              <a:ext uri="{FF2B5EF4-FFF2-40B4-BE49-F238E27FC236}">
                <a16:creationId xmlns:a16="http://schemas.microsoft.com/office/drawing/2014/main" id="{8DC27415-C0D7-4DF1-8B27-E9D4A6BC4668}"/>
              </a:ext>
            </a:extLst>
          </p:cNvPr>
          <p:cNvSpPr/>
          <p:nvPr/>
        </p:nvSpPr>
        <p:spPr>
          <a:xfrm>
            <a:off x="907248" y="952118"/>
            <a:ext cx="9648342" cy="5305940"/>
          </a:xfrm>
          <a:prstGeom prst="rect">
            <a:avLst/>
          </a:prstGeom>
        </p:spPr>
        <p:txBody>
          <a:bodyPr wrap="square">
            <a:spAutoFit/>
          </a:bodyPr>
          <a:lstStyle/>
          <a:p>
            <a:r>
              <a:rPr lang="en-US" altLang="zh-CN" dirty="0"/>
              <a:t>3.</a:t>
            </a:r>
            <a:r>
              <a:rPr lang="zh-CN" altLang="en-US" dirty="0"/>
              <a:t>完全垄断企业进行产量和价格决策的基本原则</a:t>
            </a:r>
            <a:endParaRPr lang="en-US" altLang="zh-CN" dirty="0"/>
          </a:p>
          <a:p>
            <a:pPr>
              <a:lnSpc>
                <a:spcPct val="150000"/>
              </a:lnSpc>
            </a:pPr>
            <a:r>
              <a:rPr lang="zh-CN" altLang="en-US" dirty="0"/>
              <a:t>（</a:t>
            </a:r>
            <a:r>
              <a:rPr lang="en-US" altLang="zh-CN" dirty="0"/>
              <a:t>1</a:t>
            </a:r>
            <a:r>
              <a:rPr lang="zh-CN" altLang="en-US" dirty="0"/>
              <a:t>）</a:t>
            </a:r>
            <a:r>
              <a:rPr lang="zh-CN" altLang="zh-CN" dirty="0"/>
              <a:t>完全垄断企业进行产量和价格决策的基本原则：</a:t>
            </a:r>
            <a:r>
              <a:rPr lang="zh-CN" altLang="zh-CN" dirty="0">
                <a:solidFill>
                  <a:srgbClr val="FF0000"/>
                </a:solidFill>
              </a:rPr>
              <a:t>边际收益</a:t>
            </a:r>
            <a:r>
              <a:rPr lang="en-US" altLang="zh-CN" dirty="0">
                <a:solidFill>
                  <a:srgbClr val="FF0000"/>
                </a:solidFill>
              </a:rPr>
              <a:t>=</a:t>
            </a:r>
            <a:r>
              <a:rPr lang="zh-CN" altLang="zh-CN" dirty="0">
                <a:solidFill>
                  <a:srgbClr val="FF0000"/>
                </a:solidFill>
              </a:rPr>
              <a:t>边际成本。</a:t>
            </a:r>
            <a:endParaRPr lang="en-US" altLang="zh-CN" dirty="0">
              <a:solidFill>
                <a:srgbClr val="FF0000"/>
              </a:solidFill>
            </a:endParaRPr>
          </a:p>
          <a:p>
            <a:pPr>
              <a:lnSpc>
                <a:spcPct val="150000"/>
              </a:lnSpc>
            </a:pPr>
            <a:r>
              <a:rPr lang="zh-CN" altLang="zh-CN" dirty="0"/>
              <a:t>完全垄断企业根据边际收益等于边际成本的原则确定了均衡产量，根据这个产量就可以确定均衡价格</a:t>
            </a:r>
            <a:r>
              <a:rPr lang="en-US" altLang="zh-CN" dirty="0"/>
              <a:t>.</a:t>
            </a:r>
            <a:endParaRPr lang="zh-CN" altLang="zh-CN" dirty="0"/>
          </a:p>
          <a:p>
            <a:pPr>
              <a:lnSpc>
                <a:spcPct val="150000"/>
              </a:lnSpc>
            </a:pPr>
            <a:r>
              <a:rPr lang="zh-CN" altLang="en-US" dirty="0"/>
              <a:t>（</a:t>
            </a:r>
            <a:r>
              <a:rPr lang="en-US" altLang="zh-CN" dirty="0"/>
              <a:t>2</a:t>
            </a:r>
            <a:r>
              <a:rPr lang="zh-CN" altLang="en-US" dirty="0"/>
              <a:t>）</a:t>
            </a:r>
            <a:r>
              <a:rPr lang="zh-CN" altLang="zh-CN" dirty="0"/>
              <a:t>完全垄断企业和完全竞争企业的成本曲线是相同的，因为二者在生产要素投入和具体的生产过程方面没有什么差别。</a:t>
            </a:r>
          </a:p>
          <a:p>
            <a:pPr>
              <a:lnSpc>
                <a:spcPct val="150000"/>
              </a:lnSpc>
            </a:pPr>
            <a:r>
              <a:rPr lang="zh-CN" altLang="en-US" dirty="0"/>
              <a:t>（</a:t>
            </a:r>
            <a:r>
              <a:rPr lang="en-US" altLang="zh-CN" dirty="0"/>
              <a:t>3</a:t>
            </a:r>
            <a:r>
              <a:rPr lang="zh-CN" altLang="en-US" dirty="0"/>
              <a:t>）</a:t>
            </a:r>
            <a:r>
              <a:rPr lang="zh-CN" altLang="zh-CN" dirty="0"/>
              <a:t>与完全竞争市场相比较，在完全垄断条件下，企业向市场供应的产品数量较少，而产品价格较高。完全垄断企业为了获得超额利润，把价格定在边际成本之上，并且往往要对供给量进行限制。</a:t>
            </a:r>
          </a:p>
          <a:p>
            <a:pPr>
              <a:lnSpc>
                <a:spcPct val="150000"/>
              </a:lnSpc>
            </a:pPr>
            <a:r>
              <a:rPr lang="zh-CN" altLang="en-US" dirty="0"/>
              <a:t>（</a:t>
            </a:r>
            <a:r>
              <a:rPr lang="en-US" altLang="zh-CN" dirty="0"/>
              <a:t>4</a:t>
            </a:r>
            <a:r>
              <a:rPr lang="zh-CN" altLang="en-US" dirty="0"/>
              <a:t>）</a:t>
            </a:r>
            <a:r>
              <a:rPr lang="zh-CN" altLang="zh-CN" dirty="0"/>
              <a:t>在完全垄断市场上，企业并不可以随意提价，在价格决策时，也必须考虑到产品的市场需求状况。</a:t>
            </a:r>
          </a:p>
          <a:p>
            <a:pPr>
              <a:lnSpc>
                <a:spcPct val="150000"/>
              </a:lnSpc>
            </a:pPr>
            <a:r>
              <a:rPr lang="zh-CN" altLang="en-US" dirty="0"/>
              <a:t>（</a:t>
            </a:r>
            <a:r>
              <a:rPr lang="en-US" altLang="zh-CN" dirty="0"/>
              <a:t>5</a:t>
            </a:r>
            <a:r>
              <a:rPr lang="zh-CN" altLang="en-US" dirty="0"/>
              <a:t>）</a:t>
            </a:r>
            <a:r>
              <a:rPr lang="zh-CN" altLang="zh-CN" dirty="0"/>
              <a:t>完全垄断市场，不存在供给曲线（垄断企业供给决策不仅取决于成本，还受需求曲线的约束）</a:t>
            </a:r>
          </a:p>
        </p:txBody>
      </p:sp>
    </p:spTree>
    <p:extLst>
      <p:ext uri="{BB962C8B-B14F-4D97-AF65-F5344CB8AC3E}">
        <p14:creationId xmlns:p14="http://schemas.microsoft.com/office/powerpoint/2010/main" val="23340188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Box 38"/>
          <p:cNvSpPr txBox="1"/>
          <p:nvPr/>
        </p:nvSpPr>
        <p:spPr>
          <a:xfrm>
            <a:off x="348920" y="1331921"/>
            <a:ext cx="11494157" cy="353943"/>
          </a:xfrm>
          <a:prstGeom prst="rect">
            <a:avLst/>
          </a:prstGeom>
          <a:noFill/>
        </p:spPr>
        <p:txBody>
          <a:bodyPr wrap="square" lIns="0" rIns="0" bIns="0" rtlCol="0">
            <a:spAutoFit/>
          </a:bodyPr>
          <a:lstStyle/>
          <a:p>
            <a:r>
              <a:rPr lang="zh-CN" altLang="en-US" sz="2000" dirty="0"/>
              <a:t>完全垄断企业进行产量和价格决策的基本原则</a:t>
            </a:r>
            <a:endParaRPr lang="en-US" altLang="zh-CN" sz="2000" dirty="0"/>
          </a:p>
        </p:txBody>
      </p:sp>
      <p:cxnSp>
        <p:nvCxnSpPr>
          <p:cNvPr id="7" name="直线箭头连接符 6">
            <a:extLst>
              <a:ext uri="{FF2B5EF4-FFF2-40B4-BE49-F238E27FC236}">
                <a16:creationId xmlns:a16="http://schemas.microsoft.com/office/drawing/2014/main" id="{F4EEEA42-1551-0C4C-9FC9-3EFB5D142980}"/>
              </a:ext>
            </a:extLst>
          </p:cNvPr>
          <p:cNvCxnSpPr>
            <a:cxnSpLocks/>
          </p:cNvCxnSpPr>
          <p:nvPr/>
        </p:nvCxnSpPr>
        <p:spPr>
          <a:xfrm>
            <a:off x="3617791" y="5569438"/>
            <a:ext cx="5379252" cy="161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直线箭头连接符 11">
            <a:extLst>
              <a:ext uri="{FF2B5EF4-FFF2-40B4-BE49-F238E27FC236}">
                <a16:creationId xmlns:a16="http://schemas.microsoft.com/office/drawing/2014/main" id="{6F81434D-0DD2-5944-AE38-351DAC18AFF1}"/>
              </a:ext>
            </a:extLst>
          </p:cNvPr>
          <p:cNvCxnSpPr>
            <a:cxnSpLocks/>
          </p:cNvCxnSpPr>
          <p:nvPr/>
        </p:nvCxnSpPr>
        <p:spPr>
          <a:xfrm flipV="1">
            <a:off x="3617791" y="2278039"/>
            <a:ext cx="0" cy="33119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直线连接符 12">
            <a:extLst>
              <a:ext uri="{FF2B5EF4-FFF2-40B4-BE49-F238E27FC236}">
                <a16:creationId xmlns:a16="http://schemas.microsoft.com/office/drawing/2014/main" id="{7B08A9D9-2F02-C14C-AD61-2870304D71C3}"/>
              </a:ext>
            </a:extLst>
          </p:cNvPr>
          <p:cNvCxnSpPr>
            <a:cxnSpLocks/>
          </p:cNvCxnSpPr>
          <p:nvPr/>
        </p:nvCxnSpPr>
        <p:spPr>
          <a:xfrm flipH="1" flipV="1">
            <a:off x="3638818" y="3490532"/>
            <a:ext cx="5216923" cy="2096714"/>
          </a:xfrm>
          <a:prstGeom prst="line">
            <a:avLst/>
          </a:prstGeom>
          <a:ln w="53975">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14" name="文本框 13">
            <a:extLst>
              <a:ext uri="{FF2B5EF4-FFF2-40B4-BE49-F238E27FC236}">
                <a16:creationId xmlns:a16="http://schemas.microsoft.com/office/drawing/2014/main" id="{6FB0B4BA-A457-CE48-9191-F9E8D5C9806A}"/>
              </a:ext>
            </a:extLst>
          </p:cNvPr>
          <p:cNvSpPr txBox="1"/>
          <p:nvPr/>
        </p:nvSpPr>
        <p:spPr>
          <a:xfrm>
            <a:off x="8973283" y="5384772"/>
            <a:ext cx="364202" cy="369332"/>
          </a:xfrm>
          <a:prstGeom prst="rect">
            <a:avLst/>
          </a:prstGeom>
          <a:noFill/>
        </p:spPr>
        <p:txBody>
          <a:bodyPr wrap="none" rtlCol="0">
            <a:spAutoFit/>
          </a:bodyPr>
          <a:lstStyle/>
          <a:p>
            <a:r>
              <a:rPr kumimoji="1" lang="en-US" altLang="zh-CN" dirty="0"/>
              <a:t>Q</a:t>
            </a:r>
            <a:endParaRPr kumimoji="1" lang="zh-CN" altLang="en-US" dirty="0"/>
          </a:p>
        </p:txBody>
      </p:sp>
      <p:sp>
        <p:nvSpPr>
          <p:cNvPr id="15" name="文本框 14">
            <a:extLst>
              <a:ext uri="{FF2B5EF4-FFF2-40B4-BE49-F238E27FC236}">
                <a16:creationId xmlns:a16="http://schemas.microsoft.com/office/drawing/2014/main" id="{BEA04CAB-351D-8944-B165-F99FF0673314}"/>
              </a:ext>
            </a:extLst>
          </p:cNvPr>
          <p:cNvSpPr txBox="1"/>
          <p:nvPr/>
        </p:nvSpPr>
        <p:spPr>
          <a:xfrm>
            <a:off x="3262474" y="2308098"/>
            <a:ext cx="338554" cy="369332"/>
          </a:xfrm>
          <a:prstGeom prst="rect">
            <a:avLst/>
          </a:prstGeom>
          <a:noFill/>
        </p:spPr>
        <p:txBody>
          <a:bodyPr wrap="none" rtlCol="0">
            <a:spAutoFit/>
          </a:bodyPr>
          <a:lstStyle/>
          <a:p>
            <a:r>
              <a:rPr kumimoji="1" lang="en-US" altLang="zh-CN" dirty="0"/>
              <a:t>P</a:t>
            </a:r>
            <a:endParaRPr kumimoji="1" lang="zh-CN" altLang="en-US" dirty="0"/>
          </a:p>
        </p:txBody>
      </p:sp>
      <p:sp>
        <p:nvSpPr>
          <p:cNvPr id="16" name="矩形 15">
            <a:extLst>
              <a:ext uri="{FF2B5EF4-FFF2-40B4-BE49-F238E27FC236}">
                <a16:creationId xmlns:a16="http://schemas.microsoft.com/office/drawing/2014/main" id="{22CE99CC-40C6-9F4B-95A9-B7FBBAE6AFAA}"/>
              </a:ext>
            </a:extLst>
          </p:cNvPr>
          <p:cNvSpPr/>
          <p:nvPr/>
        </p:nvSpPr>
        <p:spPr>
          <a:xfrm>
            <a:off x="7335655" y="4709853"/>
            <a:ext cx="3275256" cy="369332"/>
          </a:xfrm>
          <a:prstGeom prst="rect">
            <a:avLst/>
          </a:prstGeom>
        </p:spPr>
        <p:txBody>
          <a:bodyPr wrap="none">
            <a:spAutoFit/>
          </a:bodyPr>
          <a:lstStyle/>
          <a:p>
            <a:r>
              <a:rPr lang="zh-CN" altLang="en-US" dirty="0"/>
              <a:t>平均收益</a:t>
            </a:r>
            <a:r>
              <a:rPr lang="en-US" altLang="zh-CN" dirty="0"/>
              <a:t>AR</a:t>
            </a:r>
            <a:r>
              <a:rPr lang="zh-CN" altLang="en-US" dirty="0"/>
              <a:t>和企业的需求曲线</a:t>
            </a:r>
            <a:endParaRPr kumimoji="1" lang="zh-CN" altLang="en-US" dirty="0"/>
          </a:p>
        </p:txBody>
      </p:sp>
      <p:sp>
        <p:nvSpPr>
          <p:cNvPr id="17" name="文本框 16">
            <a:extLst>
              <a:ext uri="{FF2B5EF4-FFF2-40B4-BE49-F238E27FC236}">
                <a16:creationId xmlns:a16="http://schemas.microsoft.com/office/drawing/2014/main" id="{9B63D55D-70CF-5B4B-B98F-B0DAF059FEDD}"/>
              </a:ext>
            </a:extLst>
          </p:cNvPr>
          <p:cNvSpPr txBox="1"/>
          <p:nvPr/>
        </p:nvSpPr>
        <p:spPr>
          <a:xfrm>
            <a:off x="4090123" y="6346761"/>
            <a:ext cx="3672800" cy="369332"/>
          </a:xfrm>
          <a:prstGeom prst="rect">
            <a:avLst/>
          </a:prstGeom>
          <a:noFill/>
        </p:spPr>
        <p:txBody>
          <a:bodyPr wrap="none" rtlCol="0">
            <a:spAutoFit/>
          </a:bodyPr>
          <a:lstStyle/>
          <a:p>
            <a:r>
              <a:rPr kumimoji="1" lang="zh-CN" altLang="en-US" dirty="0"/>
              <a:t>完全垄断企业的产量和价格的决策</a:t>
            </a:r>
          </a:p>
        </p:txBody>
      </p:sp>
      <p:sp>
        <p:nvSpPr>
          <p:cNvPr id="18" name="文本框 17">
            <a:extLst>
              <a:ext uri="{FF2B5EF4-FFF2-40B4-BE49-F238E27FC236}">
                <a16:creationId xmlns:a16="http://schemas.microsoft.com/office/drawing/2014/main" id="{785651F9-38D4-BE4A-8B8C-DB945EE4F583}"/>
              </a:ext>
            </a:extLst>
          </p:cNvPr>
          <p:cNvSpPr txBox="1"/>
          <p:nvPr/>
        </p:nvSpPr>
        <p:spPr>
          <a:xfrm>
            <a:off x="3237882" y="5405365"/>
            <a:ext cx="312906" cy="369332"/>
          </a:xfrm>
          <a:prstGeom prst="rect">
            <a:avLst/>
          </a:prstGeom>
          <a:noFill/>
        </p:spPr>
        <p:txBody>
          <a:bodyPr wrap="none" rtlCol="0">
            <a:spAutoFit/>
          </a:bodyPr>
          <a:lstStyle/>
          <a:p>
            <a:r>
              <a:rPr kumimoji="1" lang="en-US" altLang="zh-CN" dirty="0"/>
              <a:t>0</a:t>
            </a:r>
            <a:endParaRPr kumimoji="1" lang="zh-CN" altLang="en-US" dirty="0"/>
          </a:p>
        </p:txBody>
      </p:sp>
      <p:cxnSp>
        <p:nvCxnSpPr>
          <p:cNvPr id="19" name="直线连接符 18">
            <a:extLst>
              <a:ext uri="{FF2B5EF4-FFF2-40B4-BE49-F238E27FC236}">
                <a16:creationId xmlns:a16="http://schemas.microsoft.com/office/drawing/2014/main" id="{2D464184-4946-6C40-AA4A-FA793E3D86EE}"/>
              </a:ext>
            </a:extLst>
          </p:cNvPr>
          <p:cNvCxnSpPr>
            <a:cxnSpLocks/>
          </p:cNvCxnSpPr>
          <p:nvPr/>
        </p:nvCxnSpPr>
        <p:spPr>
          <a:xfrm flipH="1" flipV="1">
            <a:off x="3638818" y="3515686"/>
            <a:ext cx="1863911" cy="2053752"/>
          </a:xfrm>
          <a:prstGeom prst="line">
            <a:avLst/>
          </a:prstGeom>
          <a:ln w="53975">
            <a:solidFill>
              <a:srgbClr val="C00000"/>
            </a:solidFill>
            <a:prstDash val="solid"/>
          </a:ln>
        </p:spPr>
        <p:style>
          <a:lnRef idx="1">
            <a:schemeClr val="accent1"/>
          </a:lnRef>
          <a:fillRef idx="0">
            <a:schemeClr val="accent1"/>
          </a:fillRef>
          <a:effectRef idx="0">
            <a:schemeClr val="accent1"/>
          </a:effectRef>
          <a:fontRef idx="minor">
            <a:schemeClr val="tx1"/>
          </a:fontRef>
        </p:style>
      </p:cxnSp>
      <p:sp>
        <p:nvSpPr>
          <p:cNvPr id="20" name="矩形 19">
            <a:extLst>
              <a:ext uri="{FF2B5EF4-FFF2-40B4-BE49-F238E27FC236}">
                <a16:creationId xmlns:a16="http://schemas.microsoft.com/office/drawing/2014/main" id="{466F4A1D-6882-7A45-8EEB-378F2A724A6E}"/>
              </a:ext>
            </a:extLst>
          </p:cNvPr>
          <p:cNvSpPr/>
          <p:nvPr/>
        </p:nvSpPr>
        <p:spPr>
          <a:xfrm>
            <a:off x="5267409" y="5139646"/>
            <a:ext cx="1477275" cy="369332"/>
          </a:xfrm>
          <a:prstGeom prst="rect">
            <a:avLst/>
          </a:prstGeom>
        </p:spPr>
        <p:txBody>
          <a:bodyPr wrap="square">
            <a:spAutoFit/>
          </a:bodyPr>
          <a:lstStyle/>
          <a:p>
            <a:r>
              <a:rPr lang="zh-CN" altLang="en-US" dirty="0"/>
              <a:t>边际收益</a:t>
            </a:r>
            <a:r>
              <a:rPr lang="en-US" altLang="zh-CN" dirty="0"/>
              <a:t>MR</a:t>
            </a:r>
            <a:endParaRPr kumimoji="1" lang="zh-CN" altLang="en-US" dirty="0"/>
          </a:p>
        </p:txBody>
      </p:sp>
      <p:sp>
        <p:nvSpPr>
          <p:cNvPr id="22" name="任意形状 21">
            <a:extLst>
              <a:ext uri="{FF2B5EF4-FFF2-40B4-BE49-F238E27FC236}">
                <a16:creationId xmlns:a16="http://schemas.microsoft.com/office/drawing/2014/main" id="{6E2B3FAE-E0E5-E448-BFDE-5FDC0C78D24F}"/>
              </a:ext>
            </a:extLst>
          </p:cNvPr>
          <p:cNvSpPr/>
          <p:nvPr/>
        </p:nvSpPr>
        <p:spPr>
          <a:xfrm>
            <a:off x="3870168" y="3212026"/>
            <a:ext cx="2501661" cy="2090289"/>
          </a:xfrm>
          <a:custGeom>
            <a:avLst/>
            <a:gdLst>
              <a:gd name="connsiteX0" fmla="*/ 0 w 2501661"/>
              <a:gd name="connsiteY0" fmla="*/ 1552755 h 2090289"/>
              <a:gd name="connsiteX1" fmla="*/ 690114 w 2501661"/>
              <a:gd name="connsiteY1" fmla="*/ 2001328 h 2090289"/>
              <a:gd name="connsiteX2" fmla="*/ 2501661 w 2501661"/>
              <a:gd name="connsiteY2" fmla="*/ 0 h 2090289"/>
            </a:gdLst>
            <a:ahLst/>
            <a:cxnLst>
              <a:cxn ang="0">
                <a:pos x="connsiteX0" y="connsiteY0"/>
              </a:cxn>
              <a:cxn ang="0">
                <a:pos x="connsiteX1" y="connsiteY1"/>
              </a:cxn>
              <a:cxn ang="0">
                <a:pos x="connsiteX2" y="connsiteY2"/>
              </a:cxn>
            </a:cxnLst>
            <a:rect l="l" t="t" r="r" b="b"/>
            <a:pathLst>
              <a:path w="2501661" h="2090289">
                <a:moveTo>
                  <a:pt x="0" y="1552755"/>
                </a:moveTo>
                <a:cubicBezTo>
                  <a:pt x="136585" y="1906437"/>
                  <a:pt x="273171" y="2260120"/>
                  <a:pt x="690114" y="2001328"/>
                </a:cubicBezTo>
                <a:cubicBezTo>
                  <a:pt x="1107057" y="1742536"/>
                  <a:pt x="1804359" y="871268"/>
                  <a:pt x="2501661" y="0"/>
                </a:cubicBez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3" name="矩形 22">
            <a:extLst>
              <a:ext uri="{FF2B5EF4-FFF2-40B4-BE49-F238E27FC236}">
                <a16:creationId xmlns:a16="http://schemas.microsoft.com/office/drawing/2014/main" id="{9741F48C-5E29-7F45-A527-ADBEBEB421CB}"/>
              </a:ext>
            </a:extLst>
          </p:cNvPr>
          <p:cNvSpPr/>
          <p:nvPr/>
        </p:nvSpPr>
        <p:spPr>
          <a:xfrm>
            <a:off x="6371829" y="3063724"/>
            <a:ext cx="1467068" cy="369332"/>
          </a:xfrm>
          <a:prstGeom prst="rect">
            <a:avLst/>
          </a:prstGeom>
        </p:spPr>
        <p:txBody>
          <a:bodyPr wrap="none">
            <a:spAutoFit/>
          </a:bodyPr>
          <a:lstStyle/>
          <a:p>
            <a:r>
              <a:rPr lang="zh-CN" altLang="en-US" dirty="0"/>
              <a:t>边际成本</a:t>
            </a:r>
            <a:r>
              <a:rPr lang="en-US" altLang="zh-CN" dirty="0"/>
              <a:t>MC</a:t>
            </a:r>
            <a:endParaRPr kumimoji="1" lang="zh-CN" altLang="en-US" dirty="0"/>
          </a:p>
        </p:txBody>
      </p:sp>
      <p:sp>
        <p:nvSpPr>
          <p:cNvPr id="24" name="任意形状 23">
            <a:extLst>
              <a:ext uri="{FF2B5EF4-FFF2-40B4-BE49-F238E27FC236}">
                <a16:creationId xmlns:a16="http://schemas.microsoft.com/office/drawing/2014/main" id="{7E7185F6-AD76-9A49-AB65-5A6CB5C3FFE4}"/>
              </a:ext>
            </a:extLst>
          </p:cNvPr>
          <p:cNvSpPr/>
          <p:nvPr/>
        </p:nvSpPr>
        <p:spPr>
          <a:xfrm>
            <a:off x="4484547" y="4111029"/>
            <a:ext cx="1908308" cy="663523"/>
          </a:xfrm>
          <a:custGeom>
            <a:avLst/>
            <a:gdLst>
              <a:gd name="connsiteX0" fmla="*/ 0 w 2415397"/>
              <a:gd name="connsiteY0" fmla="*/ 34505 h 586683"/>
              <a:gd name="connsiteX1" fmla="*/ 1207699 w 2415397"/>
              <a:gd name="connsiteY1" fmla="*/ 586596 h 586683"/>
              <a:gd name="connsiteX2" fmla="*/ 2415397 w 2415397"/>
              <a:gd name="connsiteY2" fmla="*/ 0 h 586683"/>
            </a:gdLst>
            <a:ahLst/>
            <a:cxnLst>
              <a:cxn ang="0">
                <a:pos x="connsiteX0" y="connsiteY0"/>
              </a:cxn>
              <a:cxn ang="0">
                <a:pos x="connsiteX1" y="connsiteY1"/>
              </a:cxn>
              <a:cxn ang="0">
                <a:pos x="connsiteX2" y="connsiteY2"/>
              </a:cxn>
            </a:cxnLst>
            <a:rect l="l" t="t" r="r" b="b"/>
            <a:pathLst>
              <a:path w="2415397" h="586683">
                <a:moveTo>
                  <a:pt x="0" y="34505"/>
                </a:moveTo>
                <a:cubicBezTo>
                  <a:pt x="402566" y="313426"/>
                  <a:pt x="805133" y="592347"/>
                  <a:pt x="1207699" y="586596"/>
                </a:cubicBezTo>
                <a:cubicBezTo>
                  <a:pt x="1610265" y="580845"/>
                  <a:pt x="2012831" y="290422"/>
                  <a:pt x="2415397" y="0"/>
                </a:cubicBezTo>
              </a:path>
            </a:pathLst>
          </a:custGeom>
          <a:noFill/>
          <a:ln w="317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8" name="矩形 27">
            <a:extLst>
              <a:ext uri="{FF2B5EF4-FFF2-40B4-BE49-F238E27FC236}">
                <a16:creationId xmlns:a16="http://schemas.microsoft.com/office/drawing/2014/main" id="{ECD18C1E-748E-B74B-A63E-74FBE887F3E7}"/>
              </a:ext>
            </a:extLst>
          </p:cNvPr>
          <p:cNvSpPr/>
          <p:nvPr/>
        </p:nvSpPr>
        <p:spPr>
          <a:xfrm>
            <a:off x="6670870" y="3661725"/>
            <a:ext cx="1783373" cy="369332"/>
          </a:xfrm>
          <a:prstGeom prst="rect">
            <a:avLst/>
          </a:prstGeom>
        </p:spPr>
        <p:txBody>
          <a:bodyPr wrap="none">
            <a:spAutoFit/>
          </a:bodyPr>
          <a:lstStyle/>
          <a:p>
            <a:r>
              <a:rPr lang="zh-CN" altLang="en-US" dirty="0"/>
              <a:t>平均总成本</a:t>
            </a:r>
            <a:r>
              <a:rPr lang="en-US" altLang="zh-CN" dirty="0"/>
              <a:t>ATC</a:t>
            </a:r>
            <a:endParaRPr kumimoji="1" lang="zh-CN" altLang="en-US" dirty="0"/>
          </a:p>
        </p:txBody>
      </p:sp>
      <p:cxnSp>
        <p:nvCxnSpPr>
          <p:cNvPr id="29" name="直线连接符 28">
            <a:extLst>
              <a:ext uri="{FF2B5EF4-FFF2-40B4-BE49-F238E27FC236}">
                <a16:creationId xmlns:a16="http://schemas.microsoft.com/office/drawing/2014/main" id="{B9C863F4-CD0C-5C48-95AC-486627438759}"/>
              </a:ext>
            </a:extLst>
          </p:cNvPr>
          <p:cNvCxnSpPr>
            <a:cxnSpLocks/>
          </p:cNvCxnSpPr>
          <p:nvPr/>
        </p:nvCxnSpPr>
        <p:spPr>
          <a:xfrm>
            <a:off x="4914900" y="4031057"/>
            <a:ext cx="0" cy="1554522"/>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sp>
        <p:nvSpPr>
          <p:cNvPr id="31" name="矩形 30">
            <a:extLst>
              <a:ext uri="{FF2B5EF4-FFF2-40B4-BE49-F238E27FC236}">
                <a16:creationId xmlns:a16="http://schemas.microsoft.com/office/drawing/2014/main" id="{97339578-16CF-F145-8E37-3F3298FAF77A}"/>
              </a:ext>
            </a:extLst>
          </p:cNvPr>
          <p:cNvSpPr/>
          <p:nvPr/>
        </p:nvSpPr>
        <p:spPr>
          <a:xfrm>
            <a:off x="4795877" y="5526079"/>
            <a:ext cx="449162" cy="369332"/>
          </a:xfrm>
          <a:prstGeom prst="rect">
            <a:avLst/>
          </a:prstGeom>
        </p:spPr>
        <p:txBody>
          <a:bodyPr wrap="none">
            <a:spAutoFit/>
          </a:bodyPr>
          <a:lstStyle/>
          <a:p>
            <a:r>
              <a:rPr lang="en-US" altLang="zh-CN" dirty="0"/>
              <a:t>Q</a:t>
            </a:r>
            <a:r>
              <a:rPr lang="en-US" altLang="zh-CN" baseline="-25000" dirty="0"/>
              <a:t>0</a:t>
            </a:r>
            <a:endParaRPr kumimoji="1" lang="zh-CN" altLang="en-US" dirty="0"/>
          </a:p>
        </p:txBody>
      </p:sp>
      <p:sp>
        <p:nvSpPr>
          <p:cNvPr id="33" name="矩形 32">
            <a:extLst>
              <a:ext uri="{FF2B5EF4-FFF2-40B4-BE49-F238E27FC236}">
                <a16:creationId xmlns:a16="http://schemas.microsoft.com/office/drawing/2014/main" id="{B6FAEFEE-F945-F843-9015-F85052FE5148}"/>
              </a:ext>
            </a:extLst>
          </p:cNvPr>
          <p:cNvSpPr/>
          <p:nvPr/>
        </p:nvSpPr>
        <p:spPr>
          <a:xfrm>
            <a:off x="3237320" y="3846391"/>
            <a:ext cx="423514" cy="369332"/>
          </a:xfrm>
          <a:prstGeom prst="rect">
            <a:avLst/>
          </a:prstGeom>
        </p:spPr>
        <p:txBody>
          <a:bodyPr wrap="none">
            <a:spAutoFit/>
          </a:bodyPr>
          <a:lstStyle/>
          <a:p>
            <a:r>
              <a:rPr lang="en-US" altLang="zh-CN" dirty="0"/>
              <a:t>P</a:t>
            </a:r>
            <a:r>
              <a:rPr lang="en-US" altLang="zh-CN" baseline="-25000" dirty="0"/>
              <a:t>0</a:t>
            </a:r>
            <a:endParaRPr kumimoji="1" lang="zh-CN" altLang="en-US" dirty="0"/>
          </a:p>
        </p:txBody>
      </p:sp>
      <p:cxnSp>
        <p:nvCxnSpPr>
          <p:cNvPr id="35" name="直线连接符 34">
            <a:extLst>
              <a:ext uri="{FF2B5EF4-FFF2-40B4-BE49-F238E27FC236}">
                <a16:creationId xmlns:a16="http://schemas.microsoft.com/office/drawing/2014/main" id="{62583A91-2218-8D46-876D-8BC2CE27923C}"/>
              </a:ext>
            </a:extLst>
          </p:cNvPr>
          <p:cNvCxnSpPr>
            <a:cxnSpLocks/>
          </p:cNvCxnSpPr>
          <p:nvPr/>
        </p:nvCxnSpPr>
        <p:spPr>
          <a:xfrm>
            <a:off x="3647650" y="4031154"/>
            <a:ext cx="1309176" cy="7539"/>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38" name="直线连接符 37">
            <a:extLst>
              <a:ext uri="{FF2B5EF4-FFF2-40B4-BE49-F238E27FC236}">
                <a16:creationId xmlns:a16="http://schemas.microsoft.com/office/drawing/2014/main" id="{353682C5-E6E7-B84F-9F7F-C19D36DCCF72}"/>
              </a:ext>
            </a:extLst>
          </p:cNvPr>
          <p:cNvCxnSpPr>
            <a:cxnSpLocks/>
          </p:cNvCxnSpPr>
          <p:nvPr/>
        </p:nvCxnSpPr>
        <p:spPr>
          <a:xfrm>
            <a:off x="3605724" y="4562134"/>
            <a:ext cx="1309176" cy="7539"/>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sp>
        <p:nvSpPr>
          <p:cNvPr id="39" name="文本框 38">
            <a:extLst>
              <a:ext uri="{FF2B5EF4-FFF2-40B4-BE49-F238E27FC236}">
                <a16:creationId xmlns:a16="http://schemas.microsoft.com/office/drawing/2014/main" id="{D989CD02-92D7-9D4D-B034-349BDE1C5078}"/>
              </a:ext>
            </a:extLst>
          </p:cNvPr>
          <p:cNvSpPr txBox="1"/>
          <p:nvPr/>
        </p:nvSpPr>
        <p:spPr>
          <a:xfrm>
            <a:off x="4819021" y="3655897"/>
            <a:ext cx="312906" cy="369332"/>
          </a:xfrm>
          <a:prstGeom prst="rect">
            <a:avLst/>
          </a:prstGeom>
          <a:noFill/>
        </p:spPr>
        <p:txBody>
          <a:bodyPr wrap="none" rtlCol="0">
            <a:spAutoFit/>
          </a:bodyPr>
          <a:lstStyle/>
          <a:p>
            <a:r>
              <a:rPr kumimoji="1" lang="en-US" altLang="zh-CN" dirty="0"/>
              <a:t>a</a:t>
            </a:r>
            <a:endParaRPr kumimoji="1" lang="zh-CN" altLang="en-US" dirty="0"/>
          </a:p>
        </p:txBody>
      </p:sp>
      <p:sp>
        <p:nvSpPr>
          <p:cNvPr id="41" name="文本框 40">
            <a:extLst>
              <a:ext uri="{FF2B5EF4-FFF2-40B4-BE49-F238E27FC236}">
                <a16:creationId xmlns:a16="http://schemas.microsoft.com/office/drawing/2014/main" id="{5B377815-3A03-5042-A6DE-1F5B71B877E5}"/>
              </a:ext>
            </a:extLst>
          </p:cNvPr>
          <p:cNvSpPr txBox="1"/>
          <p:nvPr/>
        </p:nvSpPr>
        <p:spPr>
          <a:xfrm>
            <a:off x="4884924" y="4307367"/>
            <a:ext cx="312906" cy="369332"/>
          </a:xfrm>
          <a:prstGeom prst="rect">
            <a:avLst/>
          </a:prstGeom>
          <a:noFill/>
        </p:spPr>
        <p:txBody>
          <a:bodyPr wrap="none" rtlCol="0">
            <a:spAutoFit/>
          </a:bodyPr>
          <a:lstStyle/>
          <a:p>
            <a:r>
              <a:rPr kumimoji="1" lang="en-US" altLang="zh-CN" dirty="0"/>
              <a:t>b</a:t>
            </a:r>
            <a:endParaRPr kumimoji="1" lang="zh-CN" altLang="en-US" dirty="0"/>
          </a:p>
        </p:txBody>
      </p:sp>
      <p:sp>
        <p:nvSpPr>
          <p:cNvPr id="42" name="文本框 41">
            <a:extLst>
              <a:ext uri="{FF2B5EF4-FFF2-40B4-BE49-F238E27FC236}">
                <a16:creationId xmlns:a16="http://schemas.microsoft.com/office/drawing/2014/main" id="{7E645C99-7705-6440-A74D-93995D4AE68F}"/>
              </a:ext>
            </a:extLst>
          </p:cNvPr>
          <p:cNvSpPr txBox="1"/>
          <p:nvPr/>
        </p:nvSpPr>
        <p:spPr>
          <a:xfrm>
            <a:off x="4693383" y="4937118"/>
            <a:ext cx="312906" cy="369332"/>
          </a:xfrm>
          <a:prstGeom prst="rect">
            <a:avLst/>
          </a:prstGeom>
          <a:noFill/>
        </p:spPr>
        <p:txBody>
          <a:bodyPr wrap="none" rtlCol="0">
            <a:spAutoFit/>
          </a:bodyPr>
          <a:lstStyle/>
          <a:p>
            <a:r>
              <a:rPr kumimoji="1" lang="en-US" altLang="zh-CN" dirty="0"/>
              <a:t>e</a:t>
            </a:r>
            <a:endParaRPr kumimoji="1" lang="zh-CN" altLang="en-US" dirty="0"/>
          </a:p>
        </p:txBody>
      </p:sp>
      <p:sp>
        <p:nvSpPr>
          <p:cNvPr id="43" name="文本框 42">
            <a:extLst>
              <a:ext uri="{FF2B5EF4-FFF2-40B4-BE49-F238E27FC236}">
                <a16:creationId xmlns:a16="http://schemas.microsoft.com/office/drawing/2014/main" id="{466DFFC1-83E6-0B41-986D-0EA85ECCF04C}"/>
              </a:ext>
            </a:extLst>
          </p:cNvPr>
          <p:cNvSpPr txBox="1"/>
          <p:nvPr/>
        </p:nvSpPr>
        <p:spPr>
          <a:xfrm>
            <a:off x="3272059" y="4405220"/>
            <a:ext cx="300082" cy="369332"/>
          </a:xfrm>
          <a:prstGeom prst="rect">
            <a:avLst/>
          </a:prstGeom>
          <a:noFill/>
        </p:spPr>
        <p:txBody>
          <a:bodyPr wrap="none" rtlCol="0">
            <a:spAutoFit/>
          </a:bodyPr>
          <a:lstStyle/>
          <a:p>
            <a:r>
              <a:rPr kumimoji="1" lang="en-US" altLang="zh-CN" dirty="0"/>
              <a:t>c</a:t>
            </a:r>
            <a:endParaRPr kumimoji="1" lang="zh-CN" altLang="en-US" dirty="0"/>
          </a:p>
        </p:txBody>
      </p:sp>
      <p:cxnSp>
        <p:nvCxnSpPr>
          <p:cNvPr id="44" name="直线连接符 43">
            <a:extLst>
              <a:ext uri="{FF2B5EF4-FFF2-40B4-BE49-F238E27FC236}">
                <a16:creationId xmlns:a16="http://schemas.microsoft.com/office/drawing/2014/main" id="{8BC4A978-C840-B34F-A26B-6B677085E4B6}"/>
              </a:ext>
            </a:extLst>
          </p:cNvPr>
          <p:cNvCxnSpPr>
            <a:cxnSpLocks/>
          </p:cNvCxnSpPr>
          <p:nvPr/>
        </p:nvCxnSpPr>
        <p:spPr>
          <a:xfrm flipV="1">
            <a:off x="3626530" y="4045781"/>
            <a:ext cx="446750" cy="523172"/>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46" name="直线连接符 45">
            <a:extLst>
              <a:ext uri="{FF2B5EF4-FFF2-40B4-BE49-F238E27FC236}">
                <a16:creationId xmlns:a16="http://schemas.microsoft.com/office/drawing/2014/main" id="{51355348-EEA1-8340-A4E3-80CECE1C3F7A}"/>
              </a:ext>
            </a:extLst>
          </p:cNvPr>
          <p:cNvCxnSpPr>
            <a:cxnSpLocks/>
          </p:cNvCxnSpPr>
          <p:nvPr/>
        </p:nvCxnSpPr>
        <p:spPr>
          <a:xfrm flipV="1">
            <a:off x="3892184" y="4068207"/>
            <a:ext cx="446750" cy="523172"/>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47" name="直线连接符 46">
            <a:extLst>
              <a:ext uri="{FF2B5EF4-FFF2-40B4-BE49-F238E27FC236}">
                <a16:creationId xmlns:a16="http://schemas.microsoft.com/office/drawing/2014/main" id="{153F2B43-DFBD-294A-A0A2-779D7352C0E2}"/>
              </a:ext>
            </a:extLst>
          </p:cNvPr>
          <p:cNvCxnSpPr>
            <a:cxnSpLocks/>
          </p:cNvCxnSpPr>
          <p:nvPr/>
        </p:nvCxnSpPr>
        <p:spPr>
          <a:xfrm flipV="1">
            <a:off x="4217703" y="4020642"/>
            <a:ext cx="446750" cy="523172"/>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cxnSp>
        <p:nvCxnSpPr>
          <p:cNvPr id="48" name="直线连接符 47">
            <a:extLst>
              <a:ext uri="{FF2B5EF4-FFF2-40B4-BE49-F238E27FC236}">
                <a16:creationId xmlns:a16="http://schemas.microsoft.com/office/drawing/2014/main" id="{6796BC00-6E2F-F344-8A8D-CAFD7DF7EA5E}"/>
              </a:ext>
            </a:extLst>
          </p:cNvPr>
          <p:cNvCxnSpPr>
            <a:cxnSpLocks/>
          </p:cNvCxnSpPr>
          <p:nvPr/>
        </p:nvCxnSpPr>
        <p:spPr>
          <a:xfrm flipV="1">
            <a:off x="4479809" y="4052329"/>
            <a:ext cx="446750" cy="523172"/>
          </a:xfrm>
          <a:prstGeom prst="line">
            <a:avLst/>
          </a:prstGeom>
          <a:ln w="12700">
            <a:prstDash val="sysDash"/>
          </a:ln>
        </p:spPr>
        <p:style>
          <a:lnRef idx="1">
            <a:schemeClr val="accent1"/>
          </a:lnRef>
          <a:fillRef idx="0">
            <a:schemeClr val="accent1"/>
          </a:fillRef>
          <a:effectRef idx="0">
            <a:schemeClr val="accent1"/>
          </a:effectRef>
          <a:fontRef idx="minor">
            <a:schemeClr val="tx1"/>
          </a:fontRef>
        </p:style>
      </p:cxnSp>
      <p:sp>
        <p:nvSpPr>
          <p:cNvPr id="30" name="文本框 29">
            <a:extLst>
              <a:ext uri="{FF2B5EF4-FFF2-40B4-BE49-F238E27FC236}">
                <a16:creationId xmlns:a16="http://schemas.microsoft.com/office/drawing/2014/main" id="{4073E9F0-D39C-4D89-AA73-5C8751B6028E}"/>
              </a:ext>
            </a:extLst>
          </p:cNvPr>
          <p:cNvSpPr txBox="1"/>
          <p:nvPr/>
        </p:nvSpPr>
        <p:spPr>
          <a:xfrm>
            <a:off x="774022" y="733153"/>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cxnSp>
        <p:nvCxnSpPr>
          <p:cNvPr id="32" name="直接连接符 31">
            <a:extLst>
              <a:ext uri="{FF2B5EF4-FFF2-40B4-BE49-F238E27FC236}">
                <a16:creationId xmlns:a16="http://schemas.microsoft.com/office/drawing/2014/main" id="{3C44D208-6EF1-4D0B-AF48-35F866D7E127}"/>
              </a:ext>
            </a:extLst>
          </p:cNvPr>
          <p:cNvCxnSpPr/>
          <p:nvPr/>
        </p:nvCxnSpPr>
        <p:spPr>
          <a:xfrm>
            <a:off x="798993" y="1008743"/>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34" name="图片 33" descr="123456">
            <a:extLst>
              <a:ext uri="{FF2B5EF4-FFF2-40B4-BE49-F238E27FC236}">
                <a16:creationId xmlns:a16="http://schemas.microsoft.com/office/drawing/2014/main" id="{E746679D-4AD6-498F-AAD2-32F3FB710258}"/>
              </a:ext>
            </a:extLst>
          </p:cNvPr>
          <p:cNvPicPr>
            <a:picLocks noChangeAspect="1"/>
          </p:cNvPicPr>
          <p:nvPr/>
        </p:nvPicPr>
        <p:blipFill>
          <a:blip r:embed="rId3" cstate="print"/>
          <a:stretch>
            <a:fillRect/>
          </a:stretch>
        </p:blipFill>
        <p:spPr>
          <a:xfrm>
            <a:off x="348920" y="622980"/>
            <a:ext cx="495935" cy="495935"/>
          </a:xfrm>
          <a:prstGeom prst="rect">
            <a:avLst/>
          </a:prstGeom>
        </p:spPr>
      </p:pic>
      <p:sp>
        <p:nvSpPr>
          <p:cNvPr id="36" name="任意多边形: 形状 35">
            <a:extLst>
              <a:ext uri="{FF2B5EF4-FFF2-40B4-BE49-F238E27FC236}">
                <a16:creationId xmlns:a16="http://schemas.microsoft.com/office/drawing/2014/main" id="{5B11BE93-31F1-4F9F-9ACD-ECA3E99C3F19}"/>
              </a:ext>
            </a:extLst>
          </p:cNvPr>
          <p:cNvSpPr/>
          <p:nvPr/>
        </p:nvSpPr>
        <p:spPr>
          <a:xfrm rot="2700000">
            <a:off x="9993877" y="727023"/>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37" name="任意多边形: 形状 36">
            <a:extLst>
              <a:ext uri="{FF2B5EF4-FFF2-40B4-BE49-F238E27FC236}">
                <a16:creationId xmlns:a16="http://schemas.microsoft.com/office/drawing/2014/main" id="{D78C0672-9EF9-4536-B559-11F3A8684ED3}"/>
              </a:ext>
            </a:extLst>
          </p:cNvPr>
          <p:cNvSpPr/>
          <p:nvPr/>
        </p:nvSpPr>
        <p:spPr>
          <a:xfrm rot="2700000">
            <a:off x="10657104" y="712669"/>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40" name="任意多边形: 形状 39">
            <a:extLst>
              <a:ext uri="{FF2B5EF4-FFF2-40B4-BE49-F238E27FC236}">
                <a16:creationId xmlns:a16="http://schemas.microsoft.com/office/drawing/2014/main" id="{A0FC9752-916A-4394-B751-77301390DACD}"/>
              </a:ext>
            </a:extLst>
          </p:cNvPr>
          <p:cNvSpPr/>
          <p:nvPr/>
        </p:nvSpPr>
        <p:spPr>
          <a:xfrm rot="2700000">
            <a:off x="11320332" y="712669"/>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Tree>
    <p:extLst>
      <p:ext uri="{BB962C8B-B14F-4D97-AF65-F5344CB8AC3E}">
        <p14:creationId xmlns:p14="http://schemas.microsoft.com/office/powerpoint/2010/main" val="2891024783"/>
      </p:ext>
    </p:extLst>
  </p:cSld>
  <p:clrMapOvr>
    <a:masterClrMapping/>
  </p:clrMapOvr>
  <mc:AlternateContent xmlns:mc="http://schemas.openxmlformats.org/markup-compatibility/2006" xmlns:p14="http://schemas.microsoft.com/office/powerpoint/2010/main">
    <mc:Choice Requires="p14">
      <p:transition spd="slow" p14:dur="1600" advClick="0" advTm="5000">
        <p14:gallery dir="l"/>
      </p:transition>
    </mc:Choice>
    <mc:Fallback xmlns="">
      <p:transition spd="slow" advClick="0" advTm="5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2"/>
                                        </p:tgtEl>
                                        <p:attrNameLst>
                                          <p:attrName>style.visibility</p:attrName>
                                        </p:attrNameLst>
                                      </p:cBhvr>
                                      <p:to>
                                        <p:strVal val="visible"/>
                                      </p:to>
                                    </p:set>
                                    <p:animEffect transition="in" filter="fade">
                                      <p:cBhvr>
                                        <p:cTn id="7" dur="500"/>
                                        <p:tgtEl>
                                          <p:spTgt spid="72"/>
                                        </p:tgtEl>
                                      </p:cBhvr>
                                    </p:animEffect>
                                    <p:anim calcmode="lin" valueType="num">
                                      <p:cBhvr>
                                        <p:cTn id="8" dur="500" fill="hold"/>
                                        <p:tgtEl>
                                          <p:spTgt spid="72"/>
                                        </p:tgtEl>
                                        <p:attrNameLst>
                                          <p:attrName>ppt_x</p:attrName>
                                        </p:attrNameLst>
                                      </p:cBhvr>
                                      <p:tavLst>
                                        <p:tav tm="0">
                                          <p:val>
                                            <p:strVal val="#ppt_x"/>
                                          </p:val>
                                        </p:tav>
                                        <p:tav tm="100000">
                                          <p:val>
                                            <p:strVal val="#ppt_x"/>
                                          </p:val>
                                        </p:tav>
                                      </p:tavLst>
                                    </p:anim>
                                    <p:anim calcmode="lin" valueType="num">
                                      <p:cBhvr>
                                        <p:cTn id="9" dur="450" decel="100000" fill="hold"/>
                                        <p:tgtEl>
                                          <p:spTgt spid="72"/>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4"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090696" y="1630908"/>
            <a:ext cx="10007600" cy="707886"/>
          </a:xfrm>
          <a:prstGeom prst="rect">
            <a:avLst/>
          </a:prstGeom>
          <a:noFill/>
        </p:spPr>
        <p:txBody>
          <a:bodyPr wrap="square" rtlCol="0">
            <a:spAutoFit/>
          </a:bodyPr>
          <a:lstStyle/>
          <a:p>
            <a:r>
              <a:rPr lang="en-US" altLang="zh-CN" sz="2000" dirty="0"/>
              <a:t>4.</a:t>
            </a:r>
            <a:r>
              <a:rPr lang="zh-CN" altLang="en-US" sz="2000" dirty="0"/>
              <a:t>完全垄断企业定价的一个简单法则</a:t>
            </a:r>
            <a:endParaRPr lang="en-US" altLang="zh-CN" sz="2000" dirty="0"/>
          </a:p>
          <a:p>
            <a:endParaRPr lang="zh-CN" altLang="en-US" sz="2000" dirty="0"/>
          </a:p>
        </p:txBody>
      </p:sp>
      <p:graphicFrame>
        <p:nvGraphicFramePr>
          <p:cNvPr id="10" name="对象 9">
            <a:extLst>
              <a:ext uri="{FF2B5EF4-FFF2-40B4-BE49-F238E27FC236}">
                <a16:creationId xmlns:a16="http://schemas.microsoft.com/office/drawing/2014/main" id="{01E5EFE9-1242-47C7-82DD-455576370A6D}"/>
              </a:ext>
            </a:extLst>
          </p:cNvPr>
          <p:cNvGraphicFramePr>
            <a:graphicFrameLocks noChangeAspect="1"/>
          </p:cNvGraphicFramePr>
          <p:nvPr>
            <p:extLst>
              <p:ext uri="{D42A27DB-BD31-4B8C-83A1-F6EECF244321}">
                <p14:modId xmlns:p14="http://schemas.microsoft.com/office/powerpoint/2010/main" val="887778212"/>
              </p:ext>
            </p:extLst>
          </p:nvPr>
        </p:nvGraphicFramePr>
        <p:xfrm>
          <a:off x="1145777" y="1984851"/>
          <a:ext cx="5385757" cy="747417"/>
        </p:xfrm>
        <a:graphic>
          <a:graphicData uri="http://schemas.openxmlformats.org/presentationml/2006/ole">
            <mc:AlternateContent xmlns:mc="http://schemas.openxmlformats.org/markup-compatibility/2006">
              <mc:Choice xmlns:v="urn:schemas-microsoft-com:vml" Requires="v">
                <p:oleObj spid="_x0000_s1030" name="公式" r:id="rId5" imgW="2970511" imgH="444307" progId="Equation.3">
                  <p:embed/>
                </p:oleObj>
              </mc:Choice>
              <mc:Fallback>
                <p:oleObj name="公式" r:id="rId5" imgW="2970511" imgH="444307" progId="Equation.3">
                  <p:embed/>
                  <p:pic>
                    <p:nvPicPr>
                      <p:cNvPr id="7" name="对象 6">
                        <a:extLst>
                          <a:ext uri="{FF2B5EF4-FFF2-40B4-BE49-F238E27FC236}">
                            <a16:creationId xmlns:a16="http://schemas.microsoft.com/office/drawing/2014/main" id="{B7A74D11-0147-49BF-9432-52A8816AA6A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5777" y="1984851"/>
                        <a:ext cx="5385757" cy="747417"/>
                      </a:xfrm>
                      <a:prstGeom prst="rect">
                        <a:avLst/>
                      </a:prstGeom>
                      <a:noFill/>
                    </p:spPr>
                  </p:pic>
                </p:oleObj>
              </mc:Fallback>
            </mc:AlternateContent>
          </a:graphicData>
        </a:graphic>
      </p:graphicFrame>
      <p:sp>
        <p:nvSpPr>
          <p:cNvPr id="7" name="矩形 6">
            <a:extLst>
              <a:ext uri="{FF2B5EF4-FFF2-40B4-BE49-F238E27FC236}">
                <a16:creationId xmlns:a16="http://schemas.microsoft.com/office/drawing/2014/main" id="{9881F6B8-3C27-4B5E-8FE3-1F7CDA232D55}"/>
              </a:ext>
            </a:extLst>
          </p:cNvPr>
          <p:cNvSpPr/>
          <p:nvPr/>
        </p:nvSpPr>
        <p:spPr>
          <a:xfrm>
            <a:off x="1090696" y="2692737"/>
            <a:ext cx="4012637" cy="369332"/>
          </a:xfrm>
          <a:prstGeom prst="rect">
            <a:avLst/>
          </a:prstGeom>
        </p:spPr>
        <p:txBody>
          <a:bodyPr wrap="none">
            <a:spAutoFit/>
          </a:bodyPr>
          <a:lstStyle/>
          <a:p>
            <a:r>
              <a:rPr lang="zh-CN" altLang="zh-CN" b="1" dirty="0"/>
              <a:t>依据边际收益</a:t>
            </a:r>
            <a:r>
              <a:rPr lang="en-US" altLang="zh-CN" b="1" dirty="0"/>
              <a:t>=</a:t>
            </a:r>
            <a:r>
              <a:rPr lang="zh-CN" altLang="zh-CN" b="1" dirty="0"/>
              <a:t>边际成本原则，可得：</a:t>
            </a:r>
            <a:endParaRPr lang="zh-CN" altLang="zh-CN" dirty="0"/>
          </a:p>
        </p:txBody>
      </p:sp>
      <p:graphicFrame>
        <p:nvGraphicFramePr>
          <p:cNvPr id="14" name="对象 13">
            <a:extLst>
              <a:ext uri="{FF2B5EF4-FFF2-40B4-BE49-F238E27FC236}">
                <a16:creationId xmlns:a16="http://schemas.microsoft.com/office/drawing/2014/main" id="{AC0FF975-B63B-4CE2-BA2F-4EB7D62F5CF8}"/>
              </a:ext>
            </a:extLst>
          </p:cNvPr>
          <p:cNvGraphicFramePr>
            <a:graphicFrameLocks noChangeAspect="1"/>
          </p:cNvGraphicFramePr>
          <p:nvPr>
            <p:extLst>
              <p:ext uri="{D42A27DB-BD31-4B8C-83A1-F6EECF244321}">
                <p14:modId xmlns:p14="http://schemas.microsoft.com/office/powerpoint/2010/main" val="558233044"/>
              </p:ext>
            </p:extLst>
          </p:nvPr>
        </p:nvGraphicFramePr>
        <p:xfrm>
          <a:off x="3401617" y="3172345"/>
          <a:ext cx="5385758" cy="774099"/>
        </p:xfrm>
        <a:graphic>
          <a:graphicData uri="http://schemas.openxmlformats.org/presentationml/2006/ole">
            <mc:AlternateContent xmlns:mc="http://schemas.openxmlformats.org/markup-compatibility/2006">
              <mc:Choice xmlns:v="urn:schemas-microsoft-com:vml" Requires="v">
                <p:oleObj spid="_x0000_s1031" name="公式" r:id="rId7" imgW="3110150" imgH="444307" progId="Equation.3">
                  <p:embed/>
                </p:oleObj>
              </mc:Choice>
              <mc:Fallback>
                <p:oleObj name="公式" r:id="rId7" imgW="3110150" imgH="444307" progId="Equation.3">
                  <p:embed/>
                  <p:pic>
                    <p:nvPicPr>
                      <p:cNvPr id="12" name="对象 11">
                        <a:extLst>
                          <a:ext uri="{FF2B5EF4-FFF2-40B4-BE49-F238E27FC236}">
                            <a16:creationId xmlns:a16="http://schemas.microsoft.com/office/drawing/2014/main" id="{486E86FF-4DF9-4FFB-A10E-47D465C7617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401617" y="3172345"/>
                        <a:ext cx="5385758" cy="774099"/>
                      </a:xfrm>
                      <a:prstGeom prst="rect">
                        <a:avLst/>
                      </a:prstGeom>
                      <a:noFill/>
                    </p:spPr>
                  </p:pic>
                </p:oleObj>
              </mc:Fallback>
            </mc:AlternateContent>
          </a:graphicData>
        </a:graphic>
      </p:graphicFrame>
      <p:sp>
        <p:nvSpPr>
          <p:cNvPr id="8" name="矩形 7">
            <a:extLst>
              <a:ext uri="{FF2B5EF4-FFF2-40B4-BE49-F238E27FC236}">
                <a16:creationId xmlns:a16="http://schemas.microsoft.com/office/drawing/2014/main" id="{DC19EAFE-3CF5-4864-A9C2-E77899B7CEFA}"/>
              </a:ext>
            </a:extLst>
          </p:cNvPr>
          <p:cNvSpPr/>
          <p:nvPr/>
        </p:nvSpPr>
        <p:spPr>
          <a:xfrm>
            <a:off x="1040765" y="3304307"/>
            <a:ext cx="1800493" cy="369332"/>
          </a:xfrm>
          <a:prstGeom prst="rect">
            <a:avLst/>
          </a:prstGeom>
        </p:spPr>
        <p:txBody>
          <a:bodyPr wrap="none">
            <a:spAutoFit/>
          </a:bodyPr>
          <a:lstStyle/>
          <a:p>
            <a:r>
              <a:rPr lang="zh-CN" altLang="zh-CN" b="1" dirty="0">
                <a:solidFill>
                  <a:srgbClr val="FF0000"/>
                </a:solidFill>
              </a:rPr>
              <a:t>简单定价法则</a:t>
            </a:r>
            <a:r>
              <a:rPr lang="zh-CN" altLang="en-US" b="1" dirty="0">
                <a:solidFill>
                  <a:srgbClr val="FF0000"/>
                </a:solidFill>
              </a:rPr>
              <a:t>：</a:t>
            </a:r>
            <a:endParaRPr lang="zh-CN" altLang="en-US" dirty="0"/>
          </a:p>
        </p:txBody>
      </p:sp>
      <p:sp>
        <p:nvSpPr>
          <p:cNvPr id="9" name="矩形 8">
            <a:extLst>
              <a:ext uri="{FF2B5EF4-FFF2-40B4-BE49-F238E27FC236}">
                <a16:creationId xmlns:a16="http://schemas.microsoft.com/office/drawing/2014/main" id="{2A693840-07DA-49DE-B19E-B3BFA8C5E147}"/>
              </a:ext>
            </a:extLst>
          </p:cNvPr>
          <p:cNvSpPr/>
          <p:nvPr/>
        </p:nvSpPr>
        <p:spPr>
          <a:xfrm>
            <a:off x="1040765" y="4026451"/>
            <a:ext cx="8789035" cy="2489784"/>
          </a:xfrm>
          <a:prstGeom prst="rect">
            <a:avLst/>
          </a:prstGeom>
        </p:spPr>
        <p:txBody>
          <a:bodyPr wrap="square">
            <a:spAutoFit/>
          </a:bodyPr>
          <a:lstStyle/>
          <a:p>
            <a:r>
              <a:rPr lang="zh-CN" altLang="en-US" sz="2400" dirty="0"/>
              <a:t> </a:t>
            </a:r>
            <a:r>
              <a:rPr lang="en-US" altLang="zh-CN" sz="2400" dirty="0"/>
              <a:t>P</a:t>
            </a:r>
            <a:r>
              <a:rPr lang="zh-CN" altLang="en-US" sz="2400" dirty="0"/>
              <a:t> </a:t>
            </a:r>
            <a:r>
              <a:rPr lang="en-US" altLang="zh-CN" sz="2400" dirty="0"/>
              <a:t>=</a:t>
            </a:r>
            <a:r>
              <a:rPr lang="zh-CN" altLang="en-US" sz="2400" dirty="0"/>
              <a:t>   边际成本</a:t>
            </a:r>
            <a:r>
              <a:rPr lang="en-US" altLang="zh-CN" sz="2400" dirty="0"/>
              <a:t>MC/1+(1/E</a:t>
            </a:r>
            <a:r>
              <a:rPr lang="en-US" altLang="zh-CN" sz="2400" baseline="-25000" dirty="0"/>
              <a:t>d</a:t>
            </a:r>
            <a:r>
              <a:rPr lang="zh-CN" altLang="en-US" sz="2400" dirty="0"/>
              <a:t>）</a:t>
            </a:r>
            <a:endParaRPr lang="en-US" altLang="zh-CN" sz="2400" dirty="0"/>
          </a:p>
          <a:p>
            <a:pPr>
              <a:lnSpc>
                <a:spcPct val="150000"/>
              </a:lnSpc>
            </a:pPr>
            <a:r>
              <a:rPr lang="zh-CN" altLang="zh-CN" b="1" dirty="0">
                <a:solidFill>
                  <a:srgbClr val="FF0000"/>
                </a:solidFill>
              </a:rPr>
              <a:t>【注</a:t>
            </a:r>
            <a:r>
              <a:rPr lang="en-US" altLang="zh-CN" b="1" dirty="0">
                <a:solidFill>
                  <a:srgbClr val="FF0000"/>
                </a:solidFill>
              </a:rPr>
              <a:t>1</a:t>
            </a:r>
            <a:r>
              <a:rPr lang="zh-CN" altLang="zh-CN" b="1" dirty="0">
                <a:solidFill>
                  <a:srgbClr val="FF0000"/>
                </a:solidFill>
              </a:rPr>
              <a:t>】</a:t>
            </a:r>
            <a:r>
              <a:rPr lang="zh-CN" altLang="zh-CN" b="1" dirty="0"/>
              <a:t>在边际成本上的加价额占价格的比例，</a:t>
            </a:r>
            <a:r>
              <a:rPr lang="zh-CN" altLang="zh-CN" b="1" dirty="0">
                <a:solidFill>
                  <a:srgbClr val="FF0000"/>
                </a:solidFill>
              </a:rPr>
              <a:t>应该等于需求价格弹性倒数的相反数。</a:t>
            </a:r>
          </a:p>
          <a:p>
            <a:pPr>
              <a:lnSpc>
                <a:spcPct val="150000"/>
              </a:lnSpc>
            </a:pPr>
            <a:r>
              <a:rPr lang="zh-CN" altLang="zh-CN" b="1" dirty="0">
                <a:solidFill>
                  <a:srgbClr val="FF0000"/>
                </a:solidFill>
              </a:rPr>
              <a:t>【注</a:t>
            </a:r>
            <a:r>
              <a:rPr lang="en-US" altLang="zh-CN" b="1" dirty="0">
                <a:solidFill>
                  <a:srgbClr val="FF0000"/>
                </a:solidFill>
              </a:rPr>
              <a:t>2</a:t>
            </a:r>
            <a:r>
              <a:rPr lang="zh-CN" altLang="zh-CN" b="1" dirty="0">
                <a:solidFill>
                  <a:srgbClr val="FF0000"/>
                </a:solidFill>
              </a:rPr>
              <a:t>】</a:t>
            </a:r>
            <a:r>
              <a:rPr lang="zh-CN" altLang="zh-CN" b="1" dirty="0"/>
              <a:t>垄断企业索取的价格超过边际成本的程度，</a:t>
            </a:r>
            <a:r>
              <a:rPr lang="zh-CN" altLang="zh-CN" b="1" dirty="0">
                <a:solidFill>
                  <a:srgbClr val="FF0000"/>
                </a:solidFill>
              </a:rPr>
              <a:t>受制于需求价格弹性</a:t>
            </a:r>
            <a:r>
              <a:rPr lang="zh-CN" altLang="zh-CN" b="1" dirty="0"/>
              <a:t>。</a:t>
            </a:r>
            <a:endParaRPr lang="en-US" altLang="zh-CN" b="1" dirty="0"/>
          </a:p>
          <a:p>
            <a:pPr>
              <a:lnSpc>
                <a:spcPct val="150000"/>
              </a:lnSpc>
            </a:pPr>
            <a:r>
              <a:rPr lang="zh-CN" altLang="en-US" dirty="0"/>
              <a:t>             </a:t>
            </a:r>
            <a:r>
              <a:rPr lang="zh-CN" altLang="zh-CN" dirty="0"/>
              <a:t>当需求价格弹性较低，即</a:t>
            </a:r>
            <a:r>
              <a:rPr lang="en-US" altLang="zh-CN" dirty="0"/>
              <a:t>E</a:t>
            </a:r>
            <a:r>
              <a:rPr lang="en-US" altLang="zh-CN" baseline="-25000" dirty="0"/>
              <a:t>d</a:t>
            </a:r>
            <a:r>
              <a:rPr lang="zh-CN" altLang="zh-CN" dirty="0"/>
              <a:t>的绝对值较小时，垄断者可以确定较高的价格；</a:t>
            </a:r>
            <a:endParaRPr lang="en-US" altLang="zh-CN" dirty="0"/>
          </a:p>
          <a:p>
            <a:pPr>
              <a:lnSpc>
                <a:spcPct val="150000"/>
              </a:lnSpc>
            </a:pPr>
            <a:r>
              <a:rPr lang="zh-CN" altLang="en-US" dirty="0"/>
              <a:t>             </a:t>
            </a:r>
            <a:r>
              <a:rPr lang="zh-CN" altLang="zh-CN" dirty="0"/>
              <a:t>但是，随着需求价格弹性的增大，</a:t>
            </a:r>
            <a:r>
              <a:rPr lang="en-US" altLang="zh-CN" dirty="0"/>
              <a:t>E</a:t>
            </a:r>
            <a:r>
              <a:rPr lang="en-US" altLang="zh-CN" baseline="-25000" dirty="0"/>
              <a:t>d</a:t>
            </a:r>
            <a:r>
              <a:rPr lang="zh-CN" altLang="zh-CN" dirty="0"/>
              <a:t>的绝对值扩大，则价格将非常接近边际成本。</a:t>
            </a:r>
            <a:endParaRPr lang="zh-CN" altLang="en-US" dirty="0"/>
          </a:p>
        </p:txBody>
      </p:sp>
    </p:spTree>
    <p:extLst>
      <p:ext uri="{BB962C8B-B14F-4D97-AF65-F5344CB8AC3E}">
        <p14:creationId xmlns:p14="http://schemas.microsoft.com/office/powerpoint/2010/main" val="30376694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691363" y="717550"/>
            <a:ext cx="10533408" cy="6463308"/>
          </a:xfrm>
          <a:prstGeom prst="rect">
            <a:avLst/>
          </a:prstGeom>
          <a:noFill/>
        </p:spPr>
        <p:txBody>
          <a:bodyPr wrap="square" rtlCol="0" anchor="t">
            <a:spAutoFit/>
          </a:bodyPr>
          <a:lstStyle/>
          <a:p>
            <a:r>
              <a:rPr lang="en-US" altLang="zh-CN" sz="2000" dirty="0"/>
              <a:t>5.</a:t>
            </a:r>
            <a:r>
              <a:rPr lang="zh-CN" altLang="en-US" sz="2000" dirty="0"/>
              <a:t>价格歧视的类型、基本条件及基本原则</a:t>
            </a:r>
            <a:endParaRPr lang="en-US" altLang="zh-CN" sz="2000" dirty="0"/>
          </a:p>
          <a:p>
            <a:pPr>
              <a:lnSpc>
                <a:spcPct val="150000"/>
              </a:lnSpc>
            </a:pPr>
            <a:r>
              <a:rPr lang="zh-CN" altLang="zh-CN" sz="2000" dirty="0"/>
              <a:t>（</a:t>
            </a:r>
            <a:r>
              <a:rPr lang="en-US" altLang="zh-CN" sz="2000" dirty="0"/>
              <a:t>1</a:t>
            </a:r>
            <a:r>
              <a:rPr lang="zh-CN" altLang="zh-CN" sz="2000" dirty="0"/>
              <a:t>）含义：价格歧视也叫差别定价，是指企业为了获取更大的利润，对同一产品，规定不同的价格。</a:t>
            </a:r>
          </a:p>
          <a:p>
            <a:pPr>
              <a:lnSpc>
                <a:spcPct val="150000"/>
              </a:lnSpc>
            </a:pPr>
            <a:r>
              <a:rPr lang="zh-CN" altLang="zh-CN" sz="2000" dirty="0"/>
              <a:t>（</a:t>
            </a:r>
            <a:r>
              <a:rPr lang="en-US" altLang="zh-CN" sz="2000" dirty="0"/>
              <a:t>2</a:t>
            </a:r>
            <a:r>
              <a:rPr lang="zh-CN" altLang="zh-CN" sz="2000" dirty="0"/>
              <a:t>）级别：</a:t>
            </a:r>
          </a:p>
          <a:p>
            <a:pPr>
              <a:lnSpc>
                <a:spcPct val="150000"/>
              </a:lnSpc>
            </a:pPr>
            <a:r>
              <a:rPr lang="zh-CN" altLang="zh-CN" sz="2000" dirty="0">
                <a:solidFill>
                  <a:srgbClr val="FF0000"/>
                </a:solidFill>
              </a:rPr>
              <a:t>一级价格歧视</a:t>
            </a:r>
            <a:r>
              <a:rPr lang="zh-CN" altLang="zh-CN" sz="2000" dirty="0"/>
              <a:t>，企业对每一单位产品都按消费者所愿意支付的最高价格出售。也称作“完全价格歧视”。也就是企业对不同的购买者所购买的每一个批量单位的产品收取不同的价格，因此，所有消费者剩余都被垄断者占有了。</a:t>
            </a:r>
            <a:endParaRPr lang="en-US" altLang="zh-CN" sz="2000" dirty="0"/>
          </a:p>
          <a:p>
            <a:pPr>
              <a:lnSpc>
                <a:spcPct val="150000"/>
              </a:lnSpc>
            </a:pPr>
            <a:r>
              <a:rPr lang="zh-CN" altLang="zh-CN" sz="2000" dirty="0">
                <a:solidFill>
                  <a:srgbClr val="FF0000"/>
                </a:solidFill>
              </a:rPr>
              <a:t>二级价格歧视</a:t>
            </a:r>
            <a:r>
              <a:rPr lang="zh-CN" altLang="zh-CN" sz="2000" dirty="0"/>
              <a:t>，按不同价格出售不同单位产量，每个购买相同数量购买者支付价格相同。也就是常说的批量作价。垄断厂商通过对小批量购买的消费者收取额外价格，侵蚀一部分消费者剩余。</a:t>
            </a:r>
          </a:p>
          <a:p>
            <a:pPr>
              <a:lnSpc>
                <a:spcPct val="150000"/>
              </a:lnSpc>
            </a:pPr>
            <a:r>
              <a:rPr lang="zh-CN" altLang="zh-CN" sz="2000" dirty="0">
                <a:solidFill>
                  <a:srgbClr val="FF0000"/>
                </a:solidFill>
              </a:rPr>
              <a:t>三级价格歧视</a:t>
            </a:r>
            <a:r>
              <a:rPr lang="zh-CN" altLang="zh-CN" sz="2000" dirty="0"/>
              <a:t>建立在不同的</a:t>
            </a:r>
            <a:r>
              <a:rPr lang="en-US" altLang="zh-CN" sz="2000" dirty="0"/>
              <a:t>Ed</a:t>
            </a:r>
            <a:r>
              <a:rPr lang="zh-CN" altLang="zh-CN" sz="2000" dirty="0"/>
              <a:t>基础上，将消费者分为具有不同</a:t>
            </a:r>
            <a:r>
              <a:rPr lang="en-US" altLang="zh-CN" sz="2000" dirty="0"/>
              <a:t>Ed</a:t>
            </a:r>
            <a:r>
              <a:rPr lang="zh-CN" altLang="zh-CN" sz="2000" dirty="0"/>
              <a:t>两组或更多组，分别对各组消费者收取不同的价格。例如，火车硬座客票假期对大学生回家或返校的优惠票价</a:t>
            </a:r>
          </a:p>
          <a:p>
            <a:pPr algn="l">
              <a:lnSpc>
                <a:spcPct val="100000"/>
              </a:lnSpc>
              <a:buClrTx/>
              <a:buSzTx/>
              <a:buFontTx/>
            </a:pPr>
            <a:endParaRPr lang="zh-CN" altLang="en-US" sz="2000" dirty="0">
              <a:sym typeface="+mn-lt"/>
            </a:endParaRPr>
          </a:p>
          <a:p>
            <a:pPr algn="l">
              <a:lnSpc>
                <a:spcPct val="100000"/>
              </a:lnSpc>
              <a:buClrTx/>
              <a:buSzTx/>
              <a:buFontTx/>
            </a:pPr>
            <a:endParaRPr lang="zh-CN" altLang="en-US" sz="2000" dirty="0"/>
          </a:p>
          <a:p>
            <a:pPr algn="l">
              <a:lnSpc>
                <a:spcPct val="100000"/>
              </a:lnSpc>
              <a:buClrTx/>
              <a:buSzTx/>
              <a:buFontTx/>
            </a:pPr>
            <a:endParaRPr lang="zh-CN" altLang="en-US" sz="2400" dirty="0">
              <a:solidFill>
                <a:schemeClr val="bg1"/>
              </a:solidFill>
              <a:sym typeface="+mn-lt"/>
            </a:endParaRPr>
          </a:p>
        </p:txBody>
      </p:sp>
    </p:spTree>
    <p:extLst>
      <p:ext uri="{BB962C8B-B14F-4D97-AF65-F5344CB8AC3E}">
        <p14:creationId xmlns:p14="http://schemas.microsoft.com/office/powerpoint/2010/main" val="30909589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4000">
        <p15:prstTrans prst="airplane"/>
      </p:transition>
    </mc:Choice>
    <mc:Fallback xmlns="">
      <p:transition spd="slow" advTm="4000">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 name="COMMONDATA" val="eyJoZGlkIjoiNzgzZGFiMzBiMjJmMDM0NjdkZTE1NDY3ZDRjMTc0NWEifQ=="/>
</p:tagLst>
</file>

<file path=ppt/theme/theme1.xml><?xml version="1.0" encoding="utf-8"?>
<a:theme xmlns:a="http://schemas.openxmlformats.org/drawingml/2006/main" name="第一PPT，www.1ppt.com">
  <a:themeElements>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109</TotalTime>
  <Words>1957</Words>
  <Application>Microsoft Office PowerPoint</Application>
  <PresentationFormat>宽屏</PresentationFormat>
  <Paragraphs>162</Paragraphs>
  <Slides>17</Slides>
  <Notes>17</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17</vt:i4>
      </vt:variant>
    </vt:vector>
  </HeadingPairs>
  <TitlesOfParts>
    <vt:vector size="25" baseType="lpstr">
      <vt:lpstr>等线</vt:lpstr>
      <vt:lpstr>黑体</vt:lpstr>
      <vt:lpstr>华文新魏</vt:lpstr>
      <vt:lpstr>华文中宋</vt:lpstr>
      <vt:lpstr>Arial</vt:lpstr>
      <vt:lpstr>Calibri</vt:lpstr>
      <vt:lpstr>第一PPT，www.1ppt.com</vt:lpstr>
      <vt:lpstr>公式</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简约</dc:title>
  <dc:creator>第一PPT</dc:creator>
  <cp:keywords>www.1ppt.com</cp:keywords>
  <dc:description>www.1ppt.com</dc:description>
  <cp:lastModifiedBy>陈 果</cp:lastModifiedBy>
  <cp:revision>146</cp:revision>
  <dcterms:created xsi:type="dcterms:W3CDTF">2017-05-13T03:05:00Z</dcterms:created>
  <dcterms:modified xsi:type="dcterms:W3CDTF">2024-04-24T09:17:10Z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2052-12.1.0.16388</vt:lpwstr>
  </property>
  <property fmtid="{D5CDD505-2E9C-101B-9397-08002B2CF9AE}" pid="3" name="ICV">
    <vt:lpwstr>56101F0F7BF444909C4401AECA3F56E9_13</vt:lpwstr>
  </property>
</Properties>
</file>